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4E5A36-74C8-C30C-4EE7-F6C6ACBD0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3564EC-19E0-53E8-9861-61C64C88A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69F63C-4079-6AD5-5ABE-1D7B4C24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20EE87-02FC-2A7D-DE79-2ADAAEFB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04C6C0-E7F1-C1BD-5870-35CB7DD60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48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CCA23-5AB3-25C0-B3FE-9375E18A7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D039B37-6987-A17C-24D2-FF29A0156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EA0CA9-83CE-2344-092B-3170DDD1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03AF1D-B620-A2C9-4004-435FA59C8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539069-A6E5-5EA5-112D-598A9CB1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94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2146D2-5228-24B6-ED44-DDF3B5349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A90C5B-E291-2249-C400-9D94D9CF3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510718-444C-687D-2A65-DEF9B182E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341376-2106-F0D6-149C-E4CFD8C23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0D7698-87F1-2DAD-0F4F-C98BEA67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0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FB40E-DE73-06A4-6A51-F85E97BA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0AE50F-8600-7286-83E9-CA02FF70B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E83A5E-3DCE-6C7C-EE14-D48A43878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B46B0E-A864-C129-ED3D-F52B4A25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7ED35E-1BC7-5F14-2B66-CAAA7162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51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E020A3-8A84-500D-46E2-E7EB81FCA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223397-B5AA-4618-6D49-261585405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2B436A-2EB3-7711-D914-D141F2FF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40D692-AA35-8F68-ED94-7173D5B4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815504-9640-EFA5-5849-35CCD3763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80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91EE7-5900-2316-8F12-CA14CFF9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880604-A8DF-1105-C117-06980E495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90596D-8772-42D1-74E6-D0D47EE14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D0C2E2-1A4A-CE3E-2FAC-F55131C2F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1AABE8-B2BE-2DD0-FAC4-6BCD247D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B69DDE-0C16-61A5-7F93-9CE2DF56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69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5A095-A91E-5596-EAD4-C1769603A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4C7316-1A32-F890-68AB-CB6DAF37C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52C4260-BAE0-5AC8-63A4-25EA6EE48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72F29A4-8384-C485-85E2-629597DF2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DE9071-50B8-A157-F3B5-110BB5D33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0DF71D-D271-B070-591E-1891C50C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9086E9-2AC0-9720-0EC4-56D6F4572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DC8441-E831-1AB7-1F20-F7850B1BB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306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618AD-B52D-6292-083B-29435EAB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867750-9F08-9780-C874-4C26AA33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3AC9F14-5C30-56AE-EABF-F6D963DA2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3A52E3B-98C4-AC53-2745-6A2EF33E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83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83F40E1-AC40-7EEC-3803-CE0DB636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1504105-BFF0-C25D-4C5A-3E89FDDD1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BE2A5E-E7EE-3B4E-E864-010762C04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01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060B2-6DF4-64DE-1339-ED3460858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839278-02DF-9826-9FBC-876E44737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C8D3BB-B7AE-1A96-5D09-7E737210F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2B35C4-18E8-C247-1F14-35B4B2D5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98C738-85F1-F25D-2851-8D68E5D41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7DA038-C9DB-A88B-BD19-CB7F9BF0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B15B4-8B97-245E-8AAF-E2FFA0A4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9B242-4459-8B6A-E9A3-9195AE7D2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9A0E17-9DFC-7B5F-AA8C-1732E63EA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5CC4E7-233A-D47B-FE36-4529DF2B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5E77E5-2D1D-32CA-2902-5204154F9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26CCDD-739E-7058-DF47-5C143ECC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DFE3945-ECBD-0B99-9876-95C584BAD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F18E51-BBD4-B6BC-A06F-6A713A363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EE1202-6BC3-61A7-47B4-B19893CA1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197D12-45B0-410C-8EE8-54C72F27441A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BA6FE5-406B-5399-5432-79B38EDCE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ACF647-0EB3-FE5A-7E25-E72B6635F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38031C-64C4-48AD-BAEF-7DF7F3CE8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01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7F2FB-FEAA-3367-514A-809651B461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Aufbewahrung von Akten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00A55AB-1507-08AC-9366-B1B28B1F79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Das Gesetz zur Stärkung der Strukturen gegen sexuelle Gewalt an Kindern und Jugendlichen</a:t>
            </a:r>
          </a:p>
          <a:p>
            <a:r>
              <a:rPr lang="de-DE" dirty="0"/>
              <a:t>und dessen Auswirkungen auf Jugendämter</a:t>
            </a:r>
          </a:p>
        </p:txBody>
      </p:sp>
    </p:spTree>
    <p:extLst>
      <p:ext uri="{BB962C8B-B14F-4D97-AF65-F5344CB8AC3E}">
        <p14:creationId xmlns:p14="http://schemas.microsoft.com/office/powerpoint/2010/main" val="356809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664062-76CB-A864-1221-30CE2FE9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Grundlage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60BEBC-5DCE-AB88-3462-890DC30FC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Neuer § 9b SGB VIII („Aufarbeitung“):</a:t>
            </a:r>
          </a:p>
          <a:p>
            <a:pPr marL="0" indent="0">
              <a:buNone/>
            </a:pPr>
            <a:endParaRPr lang="de-DE" sz="2400" u="sng" dirty="0"/>
          </a:p>
          <a:p>
            <a:pPr marL="0" indent="0">
              <a:buNone/>
            </a:pPr>
            <a:r>
              <a:rPr lang="de-DE" sz="2400" dirty="0"/>
              <a:t>(1) Die nach Landesrecht zuständigen Träger der öffentlichen Kinder- und Jugendhilfe haben Personen bei Vorliegen eines berechtigten Interesses Einsicht in die sie als Minderjährige betreffenden Erziehungshilfe-, Eingliederungshilfe-, Heim- oder Vormundschaftsakten zu gestatten und Auskunft zu den betreffenden Akten zu erteilen.</a:t>
            </a:r>
          </a:p>
        </p:txBody>
      </p:sp>
    </p:spTree>
    <p:extLst>
      <p:ext uri="{BB962C8B-B14F-4D97-AF65-F5344CB8AC3E}">
        <p14:creationId xmlns:p14="http://schemas.microsoft.com/office/powerpoint/2010/main" val="244661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664062-76CB-A864-1221-30CE2FE9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Grundlage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60BEBC-5DCE-AB88-3462-890DC30FC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Neuer § 9b SGB VIII („Aufarbeitung“):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(2) In Vereinbarung mit den Trägern von Einrichtungen und Diensten, die Leistungen nach diesem Buch erbringen, ist sicherzustellen, dass</a:t>
            </a:r>
          </a:p>
          <a:p>
            <a:pPr marL="0" indent="0">
              <a:buNone/>
            </a:pPr>
            <a:r>
              <a:rPr lang="de-DE" sz="2400" dirty="0"/>
              <a:t>1. Erziehungshilfe-, Eingliederungshilfe-, Heim- und Vormundschaftsakten nach Vollendung des 30. Lebensjahres der Person nach Absatz 1 70 Jahre lang aufzubewahren sind,</a:t>
            </a:r>
          </a:p>
          <a:p>
            <a:pPr marL="0" indent="0">
              <a:buNone/>
            </a:pPr>
            <a:r>
              <a:rPr lang="de-DE" sz="2400" dirty="0"/>
              <a:t>2. Personen bei Vorliegen eines berechtigten Interesses Einsicht gestattetet wird in die betreffenden Akten sowie</a:t>
            </a:r>
          </a:p>
          <a:p>
            <a:pPr marL="0" indent="0">
              <a:buNone/>
            </a:pPr>
            <a:r>
              <a:rPr lang="de-DE" sz="2400" dirty="0"/>
              <a:t>3. Fachkräfte Auskunft erteilen zu den betreffenden Akten.</a:t>
            </a:r>
          </a:p>
        </p:txBody>
      </p:sp>
    </p:spTree>
    <p:extLst>
      <p:ext uri="{BB962C8B-B14F-4D97-AF65-F5344CB8AC3E}">
        <p14:creationId xmlns:p14="http://schemas.microsoft.com/office/powerpoint/2010/main" val="286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664062-76CB-A864-1221-30CE2FE9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Grundlage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60BEBC-5DCE-AB88-3462-890DC30FC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Neuer § 9b SGB VIII („Aufarbeitung“):</a:t>
            </a:r>
          </a:p>
          <a:p>
            <a:pPr marL="0" indent="0">
              <a:buNone/>
            </a:pPr>
            <a:endParaRPr lang="de-DE" sz="2400" u="sng" dirty="0"/>
          </a:p>
          <a:p>
            <a:pPr marL="0" indent="0">
              <a:buNone/>
            </a:pPr>
            <a:r>
              <a:rPr lang="de-DE" sz="2400" dirty="0"/>
              <a:t>(3) Ein berechtigtes Interesse besteht, wenn Anhaltspunkte für die Gefährdung des Wohls einer Person nach Absatz 1 im Zusammenhang mit dem Bezug einer Leistung nach diesem Buch, mit der Durchführung von Maßnahmen nach dem Gesetz für Jugendwohlfahrt oder nach der Jugendhilfeverordnung der Deutschen Demokratischen Republik bestehen. Die nach § 85 Absatz 2 zuständigen Behörden entwickeln unter Beteiligung der Unabhängigen Aufarbeitungskommission Grundsätze und Maßstäbe für die Bewertung, ob ein berechtigtes Interesse nach Satz 1 vorliegt.</a:t>
            </a:r>
          </a:p>
        </p:txBody>
      </p:sp>
    </p:spTree>
    <p:extLst>
      <p:ext uri="{BB962C8B-B14F-4D97-AF65-F5344CB8AC3E}">
        <p14:creationId xmlns:p14="http://schemas.microsoft.com/office/powerpoint/2010/main" val="196843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0D23B9-BF74-D79E-B702-02DC30BF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Zuständigkeiten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7968C-5BDB-738E-71A8-98C97454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Rechtsanspruch auf Akteneinsicht richtet sich gegen Jugendämter</a:t>
            </a:r>
          </a:p>
          <a:p>
            <a:r>
              <a:rPr lang="de-DE" dirty="0" err="1"/>
              <a:t>Einsichtgestattung</a:t>
            </a:r>
            <a:r>
              <a:rPr lang="de-DE" dirty="0"/>
              <a:t> durch Jugendämter</a:t>
            </a:r>
          </a:p>
          <a:p>
            <a:r>
              <a:rPr lang="de-DE" dirty="0" err="1"/>
              <a:t>Auskunfterteilung</a:t>
            </a:r>
            <a:r>
              <a:rPr lang="de-DE" dirty="0"/>
              <a:t> durch Fachkräfte der Jugendämter</a:t>
            </a:r>
          </a:p>
          <a:p>
            <a:r>
              <a:rPr lang="de-DE" dirty="0"/>
              <a:t>Aufbewahrung ist „in Vereinbarung mit den Trägern* von Einrichtungen und Diensten“ sicherzustellen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* </a:t>
            </a:r>
            <a:r>
              <a:rPr lang="de-DE" dirty="0" err="1"/>
              <a:t>Gesetzesbegründung:„aktuell</a:t>
            </a:r>
            <a:r>
              <a:rPr lang="de-DE" dirty="0"/>
              <a:t> relevante Träger“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908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472BF-F10F-0DF5-C7C2-E64086E1D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Betroffene Akten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AFDDF5-7506-9CA7-B049-F4C47C2F0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„Erziehungshilfe-, Eingliederungshilfe-, Heim- und Vormundschaftsakten“</a:t>
            </a:r>
            <a:br>
              <a:rPr lang="de-DE" dirty="0"/>
            </a:br>
            <a:br>
              <a:rPr lang="de-DE" dirty="0"/>
            </a:br>
            <a:r>
              <a:rPr lang="de-DE" dirty="0"/>
              <a:t>&gt;&gt; Akten der Sozialen Dienste und Amtsvormundschaft</a:t>
            </a:r>
            <a:br>
              <a:rPr lang="de-DE" dirty="0"/>
            </a:br>
            <a:r>
              <a:rPr lang="de-DE" dirty="0"/>
              <a:t>&gt;&gt; Akten der Kindertagespflege, Pflegestellenverwaltung???</a:t>
            </a:r>
            <a:br>
              <a:rPr lang="de-DE" dirty="0"/>
            </a:br>
            <a:r>
              <a:rPr lang="de-DE" dirty="0"/>
              <a:t>&gt;&gt; </a:t>
            </a:r>
            <a:r>
              <a:rPr lang="de-DE" u="sng" dirty="0"/>
              <a:t>Nicht</a:t>
            </a:r>
            <a:r>
              <a:rPr lang="de-DE" dirty="0"/>
              <a:t> die Akten der Zahlbarmachung, Heranziehung, etc. </a:t>
            </a:r>
            <a:br>
              <a:rPr lang="de-DE" dirty="0"/>
            </a:br>
            <a:endParaRPr lang="de-DE" dirty="0"/>
          </a:p>
          <a:p>
            <a:r>
              <a:rPr lang="de-DE" dirty="0"/>
              <a:t>Akten / Aufzeichnungen der Jugendhilfeanbieter („freie Träger“)</a:t>
            </a:r>
          </a:p>
          <a:p>
            <a:r>
              <a:rPr lang="de-DE" dirty="0"/>
              <a:t>Akten / Aufzeichnungen institutionell organisierter Vormünder???</a:t>
            </a:r>
          </a:p>
        </p:txBody>
      </p:sp>
    </p:spTree>
    <p:extLst>
      <p:ext uri="{BB962C8B-B14F-4D97-AF65-F5344CB8AC3E}">
        <p14:creationId xmlns:p14="http://schemas.microsoft.com/office/powerpoint/2010/main" val="2718378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89F52-39AA-0697-B68A-D5D360B72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Umgang mit der Frist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1E0A71-4456-0C49-E1C0-4CA25B05C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§ 9b Absatz 1 SGB VIII regelt selbst keine Frist unmittelbar für Jugendämter</a:t>
            </a:r>
            <a:br>
              <a:rPr lang="de-DE" dirty="0"/>
            </a:br>
            <a:endParaRPr lang="de-DE" dirty="0"/>
          </a:p>
          <a:p>
            <a:r>
              <a:rPr lang="de-DE" dirty="0"/>
              <a:t>Jugendämter sollen weiterhin in kommunaler Selbstverwaltung Aufbewahrungsfristen regeln, sich aber ausdrücklich an den bundesgesetzlichen Vorgaben des § 9b Absatz 2 SGB VIII orientieren (BT-Drucksache 20/14784, 36.) *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*</a:t>
            </a:r>
            <a:r>
              <a:rPr lang="de-DE" sz="2000" dirty="0"/>
              <a:t>Guy Walther: Neue Aufbewahrungsfristen für Jugendämter, </a:t>
            </a:r>
            <a:r>
              <a:rPr lang="de-DE" sz="2000" dirty="0" err="1"/>
              <a:t>beck</a:t>
            </a:r>
            <a:r>
              <a:rPr lang="de-DE" sz="2000" dirty="0"/>
              <a:t>-online, 12.06.2025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074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23F2F-EED9-0405-036E-F59323B2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Umsetzung in betroffenen Bereichen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A8AC97-BF77-9E62-F637-8964220A6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Schritt 1: 	Zunächst nichts mehr vernichten oder löschen!</a:t>
            </a:r>
            <a:br>
              <a:rPr lang="de-DE" dirty="0"/>
            </a:br>
            <a:r>
              <a:rPr lang="de-DE" dirty="0"/>
              <a:t>		(weder elektronische noch Papierakten)</a:t>
            </a:r>
          </a:p>
          <a:p>
            <a:r>
              <a:rPr lang="de-DE" dirty="0"/>
              <a:t>Schritt 2: 	Löschdatum in bereits archivierten Vorgängen auf </a:t>
            </a:r>
            <a:br>
              <a:rPr lang="de-DE" dirty="0"/>
            </a:br>
            <a:r>
              <a:rPr lang="de-DE" dirty="0"/>
              <a:t>		Geburtsdatum + 100 Jahre setzen und Papierakten </a:t>
            </a:r>
            <a:br>
              <a:rPr lang="de-DE" dirty="0"/>
            </a:br>
            <a:r>
              <a:rPr lang="de-DE" dirty="0"/>
              <a:t>		mit neuem Vernichtungsjahr versehen</a:t>
            </a:r>
          </a:p>
          <a:p>
            <a:r>
              <a:rPr lang="de-DE" dirty="0"/>
              <a:t>Schritt 3:	Löschdatum in DMS-Systemen aktualisieren</a:t>
            </a:r>
          </a:p>
          <a:p>
            <a:r>
              <a:rPr lang="de-DE" dirty="0"/>
              <a:t>Schritt 4: 	Bundes- / Landesempfehlungen abwarten</a:t>
            </a:r>
            <a:br>
              <a:rPr lang="de-DE" dirty="0"/>
            </a:br>
            <a:endParaRPr lang="de-DE" dirty="0"/>
          </a:p>
          <a:p>
            <a:r>
              <a:rPr lang="de-DE" dirty="0"/>
              <a:t>Vereinbarungen mit freien Trägern schließen</a:t>
            </a:r>
            <a:br>
              <a:rPr lang="de-DE" dirty="0"/>
            </a:br>
            <a:r>
              <a:rPr lang="de-DE" dirty="0"/>
              <a:t>Offen:	Kontrolle der Einhaltung</a:t>
            </a:r>
          </a:p>
        </p:txBody>
      </p:sp>
    </p:spTree>
    <p:extLst>
      <p:ext uri="{BB962C8B-B14F-4D97-AF65-F5344CB8AC3E}">
        <p14:creationId xmlns:p14="http://schemas.microsoft.com/office/powerpoint/2010/main" val="46082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Microsoft Office PowerPoint</Application>
  <PresentationFormat>Breitbild</PresentationFormat>
  <Paragraphs>36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</vt:lpstr>
      <vt:lpstr>Aufbewahrung von Akten</vt:lpstr>
      <vt:lpstr>Grundlage</vt:lpstr>
      <vt:lpstr>Grundlage</vt:lpstr>
      <vt:lpstr>Grundlage</vt:lpstr>
      <vt:lpstr>Zuständigkeiten</vt:lpstr>
      <vt:lpstr>Betroffene Akten</vt:lpstr>
      <vt:lpstr>Umgang mit der Frist</vt:lpstr>
      <vt:lpstr>Umsetzung in betroffenen Bereichen</vt:lpstr>
    </vt:vector>
  </TitlesOfParts>
  <Company>Landratsamt Main-Taunus-Kreis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Uwe Weidner</dc:creator>
  <cp:lastModifiedBy>Uwe Weidner</cp:lastModifiedBy>
  <cp:revision>6</cp:revision>
  <dcterms:created xsi:type="dcterms:W3CDTF">2025-10-27T09:21:17Z</dcterms:created>
  <dcterms:modified xsi:type="dcterms:W3CDTF">2025-10-27T10:12:09Z</dcterms:modified>
</cp:coreProperties>
</file>