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5F0E44-A8DA-08F8-E182-3F8F4F2B5B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1AA9E92-22D1-11F2-D2D7-28A1D61318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5333922-DD64-7AF3-8D30-96CAB2AF4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3D5C-CA1C-48F9-9D46-572314A4F49C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B0B5FE6-37EF-8381-B2CF-290672B70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A1141C-B7D6-241D-E243-F23246418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23BDD-590D-4FA6-940A-0896AC2838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8146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30746C-BCE8-C570-0FE5-70E0EEFB1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893E42C-E25B-2B67-2150-26DC192819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460BE4E-6DA2-37FE-CC51-72EAEF9E6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3D5C-CA1C-48F9-9D46-572314A4F49C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1AE030-C878-A892-A1C7-72AC315E1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76E3FF5-75BD-F55B-E122-77A8B72A4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23BDD-590D-4FA6-940A-0896AC2838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2420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A4E4683-873F-8B8E-754E-6323785257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E6F01ED-FD81-3BCD-3FCB-5C44FE46EC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D38EC8E-823D-D515-F64E-7DA733B53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3D5C-CA1C-48F9-9D46-572314A4F49C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7C03F45-92E7-6BD5-AFB8-08EA55537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7CD96E-37F8-C55C-9B79-8117EC6C8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23BDD-590D-4FA6-940A-0896AC2838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8633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E39C5A-C92B-2D5B-BCA9-E7A0BEE84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FD9D354-49E0-E039-E721-87A984E64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201508-8A40-8758-448D-82733A181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3D5C-CA1C-48F9-9D46-572314A4F49C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4AAFC15-BAF4-C4E9-38C6-E27685F88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1BDE25D-D7F5-6C22-F91A-324E99BF8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23BDD-590D-4FA6-940A-0896AC2838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7652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618ABB-AA1F-13B8-9591-77B54DDD0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4B31171-0A77-1617-4EB8-D0AA1A9994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82AD44-A0FF-39E9-D9C9-41EC2D8CD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3D5C-CA1C-48F9-9D46-572314A4F49C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04D62C0-02C8-5E6F-469C-BA753F83E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770E64A-5C29-38AF-916B-5251AA70A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23BDD-590D-4FA6-940A-0896AC2838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3933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33F9ED-FF47-7986-D607-818D01390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444B340-D5B0-0F63-66C1-3C5E9255B0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ED937F5-DD8F-1378-7851-D747132AD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B928D18-5025-16EA-0898-859C47B77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3D5C-CA1C-48F9-9D46-572314A4F49C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0A3CAEA-3719-60D1-7DF5-C374DBD05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B13EF6F-41F9-B5C1-1DEC-72B160BDE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23BDD-590D-4FA6-940A-0896AC2838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4757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804D52-4529-A83A-2FDB-FC2F2C01D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4B38FFA-DC3F-0431-9687-B18829701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30D568C-D5EC-2826-F2D9-36A15FFBCE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C855CC0-8B8D-4AF4-33EA-C53BEB7F57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066816C-DEEE-FCD2-544C-AC0BB7A624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293E5C9-4B61-D242-5E02-A6B6EE0CB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3D5C-CA1C-48F9-9D46-572314A4F49C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11C91A5-004C-3ABB-9C6A-4723DD7F4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F9BC7EC-A208-ABE6-BE44-B6AB23CD8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23BDD-590D-4FA6-940A-0896AC2838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0550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01A7A3-E63F-05A8-D3C8-41767953D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AC54DBF-7B08-DE5F-44FE-4AB0F487B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3D5C-CA1C-48F9-9D46-572314A4F49C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0DF28D8-45EF-A051-EBD6-EFB5CB015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88C4BD2-70B1-2863-E30B-362C07C0B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23BDD-590D-4FA6-940A-0896AC2838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2771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E85F4A5-C3E8-583A-CB11-93158BF04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3D5C-CA1C-48F9-9D46-572314A4F49C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43310AD-B3A5-002F-287C-31F51A488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DE7A928-2520-CE5D-9490-C357908C8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23BDD-590D-4FA6-940A-0896AC2838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2622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4FF768-5B65-6C0C-41D8-A547C13A7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C712128-6AD6-238D-0AC9-005DB69377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92F95BC-C011-2AC6-EB3B-36C666AE2F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CF87B11-420F-0C37-F6D8-F7CBC4B7C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3D5C-CA1C-48F9-9D46-572314A4F49C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4978342-F4D5-1264-A478-6D3DB3306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688AD5-E7FB-2A96-5091-3539B2C79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23BDD-590D-4FA6-940A-0896AC2838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0868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77064D-1574-3284-9797-6019AF22A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8737A85-075E-4035-3C65-FF0B70773E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678084C-67C7-58AC-E3F0-1B5B715C96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4E644AF-7A75-DCD0-09E1-F23E71F3D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3D5C-CA1C-48F9-9D46-572314A4F49C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EF2B19-D0E2-E467-3C06-2F275526D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75E7572-FE42-EC52-31D6-A74051875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23BDD-590D-4FA6-940A-0896AC2838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5999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1016B97-7CE3-9D38-78AC-88659CEEC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B3DDA2B-E9B9-5739-2255-100806B26E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3E9C62-93F5-1603-2465-C71D1CD2EB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183D5C-CA1C-48F9-9D46-572314A4F49C}" type="datetimeFigureOut">
              <a:rPr lang="de-DE" smtClean="0"/>
              <a:t>27.10.2025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0263DB4-C82C-A611-86D7-F6FB7FE410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ED5CA9E-E818-CC4F-EC4B-13CD955A07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223BDD-590D-4FA6-940A-0896AC2838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3671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98602D-31B4-4383-0E79-3A7B0551A1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Internes Kontrollsystem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ED02500-CFE3-7D07-7A51-20D3A92034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Regelungen und Maßnahmen für sichere Zahlungsabläufe</a:t>
            </a:r>
          </a:p>
        </p:txBody>
      </p:sp>
    </p:spTree>
    <p:extLst>
      <p:ext uri="{BB962C8B-B14F-4D97-AF65-F5344CB8AC3E}">
        <p14:creationId xmlns:p14="http://schemas.microsoft.com/office/powerpoint/2010/main" val="1078473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CB0E58-8A5D-80E2-EEA3-F0BE19B26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Auswertungsbeispiele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4663381-869A-2363-C075-622ECC8CC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Änderung von Bankverbindungen der letzten X Monate, der letzten X Tage</a:t>
            </a:r>
          </a:p>
          <a:p>
            <a:r>
              <a:rPr lang="de-DE" dirty="0"/>
              <a:t>Neuanlagen von Fällen und Zahlungsempfängern</a:t>
            </a:r>
          </a:p>
          <a:p>
            <a:r>
              <a:rPr lang="de-DE" dirty="0"/>
              <a:t>Abgleich „Kontoinhaber“ mit </a:t>
            </a:r>
            <a:r>
              <a:rPr lang="de-DE" dirty="0" err="1"/>
              <a:t>Sachbearbeiternamen</a:t>
            </a:r>
            <a:endParaRPr lang="de-DE" dirty="0"/>
          </a:p>
          <a:p>
            <a:r>
              <a:rPr lang="de-DE" dirty="0"/>
              <a:t>Gleiche IBAN bei mehreren Beteiligten</a:t>
            </a:r>
          </a:p>
        </p:txBody>
      </p:sp>
    </p:spTree>
    <p:extLst>
      <p:ext uri="{BB962C8B-B14F-4D97-AF65-F5344CB8AC3E}">
        <p14:creationId xmlns:p14="http://schemas.microsoft.com/office/powerpoint/2010/main" val="2115205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780C0F-A831-E545-8EB9-B4DE46AE3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Sonstige Maßnahmen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5A8DC13-EF8A-7F22-89A6-BDE61E5C1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Trennung von Anbieterverwaltung und Sachbearbeitung</a:t>
            </a:r>
          </a:p>
          <a:p>
            <a:r>
              <a:rPr lang="de-DE" dirty="0"/>
              <a:t>Trennung von Festwertpflege und Sachbearbeitung</a:t>
            </a:r>
          </a:p>
          <a:p>
            <a:r>
              <a:rPr lang="de-DE" dirty="0"/>
              <a:t>Getrennte Bereiche für „Befangenheitsfälle“ (eigene Mitarbeiter, etc.)</a:t>
            </a:r>
          </a:p>
        </p:txBody>
      </p:sp>
    </p:spTree>
    <p:extLst>
      <p:ext uri="{BB962C8B-B14F-4D97-AF65-F5344CB8AC3E}">
        <p14:creationId xmlns:p14="http://schemas.microsoft.com/office/powerpoint/2010/main" val="752614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2DD3B7-606C-CE62-1EB4-CD39C7473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Regelungen und Maßnahmen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265F0F6-DDBE-E6BE-240B-E8871663B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Dokumentation aller Abläufe</a:t>
            </a:r>
          </a:p>
          <a:p>
            <a:r>
              <a:rPr lang="de-DE" dirty="0"/>
              <a:t>Änderungsjournal aktivieren</a:t>
            </a:r>
          </a:p>
          <a:p>
            <a:r>
              <a:rPr lang="de-DE" dirty="0"/>
              <a:t>Vier-Augen-Modul einsetzen</a:t>
            </a:r>
          </a:p>
          <a:p>
            <a:r>
              <a:rPr lang="de-DE" dirty="0"/>
              <a:t>Funktionstrennung Sachbearbeitung / Verarbeitung von Zahlläufen</a:t>
            </a:r>
          </a:p>
          <a:p>
            <a:r>
              <a:rPr lang="de-DE" dirty="0"/>
              <a:t>Einführung automatisierter Schnittstellen zum Kassenverfahren</a:t>
            </a:r>
          </a:p>
          <a:p>
            <a:r>
              <a:rPr lang="de-DE" dirty="0"/>
              <a:t>Prüf-/ Feststellungsvermerk der Sachbearbeiter per E-Mail</a:t>
            </a:r>
          </a:p>
          <a:p>
            <a:r>
              <a:rPr lang="de-DE" dirty="0"/>
              <a:t>Stichprobenprüfung von Auszahlungsvorgängen</a:t>
            </a:r>
          </a:p>
          <a:p>
            <a:r>
              <a:rPr lang="de-DE" dirty="0"/>
              <a:t>Auswertung: Änderung von Bankverbindungen, Neuanlagen, etc.</a:t>
            </a:r>
          </a:p>
          <a:p>
            <a:r>
              <a:rPr lang="de-DE" dirty="0"/>
              <a:t>Sonstige Maßnahmen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595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D74BD9-8673-FAB4-6408-845041171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Dokumentation aller Abläufe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89D9080-3002-9D5C-99A1-29019AEFF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Grafische Darstellung der Abläufe und Zuständigkeiten von der Buchung einer Rechnung bzw. Hinterlegung von Buchhaltungsstammdaten bis zur Übergabe der Bank-/ Zahlungsdateien an die Kasse</a:t>
            </a:r>
          </a:p>
        </p:txBody>
      </p:sp>
    </p:spTree>
    <p:extLst>
      <p:ext uri="{BB962C8B-B14F-4D97-AF65-F5344CB8AC3E}">
        <p14:creationId xmlns:p14="http://schemas.microsoft.com/office/powerpoint/2010/main" val="2883611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6CE14D-FC25-B5BE-4745-2A3E17AC0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Änderungsjournal aktivieren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DD3766-41D1-FC8D-1A8F-A4203DE8F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Automatische Protokollierung sämtlicher Änderungen zahlungsrelevanter Daten in Vorgängen und Adressen (Empfängerdaten, Bankverbindungen, Beträge, Befristungen und sonstige Leistungsdaten)</a:t>
            </a:r>
          </a:p>
        </p:txBody>
      </p:sp>
    </p:spTree>
    <p:extLst>
      <p:ext uri="{BB962C8B-B14F-4D97-AF65-F5344CB8AC3E}">
        <p14:creationId xmlns:p14="http://schemas.microsoft.com/office/powerpoint/2010/main" val="2857018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5BEBCE-4477-0FA1-3094-BBFB5191B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Vier-Augen-Modul einsetzen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A4ABDB-100F-3931-EDD2-45B473519A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Freigabe jeder Auszahlungsbuchung durch eine zweite Person</a:t>
            </a:r>
          </a:p>
          <a:p>
            <a:r>
              <a:rPr lang="de-DE" dirty="0"/>
              <a:t>Stichprobenprüfung</a:t>
            </a:r>
          </a:p>
          <a:p>
            <a:r>
              <a:rPr lang="de-DE" dirty="0"/>
              <a:t>Über Limits und weitere Rechte steuerbar</a:t>
            </a:r>
          </a:p>
        </p:txBody>
      </p:sp>
    </p:spTree>
    <p:extLst>
      <p:ext uri="{BB962C8B-B14F-4D97-AF65-F5344CB8AC3E}">
        <p14:creationId xmlns:p14="http://schemas.microsoft.com/office/powerpoint/2010/main" val="1658639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C59298-3C23-7C96-C7BF-8F33D5F02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Funktionstrennung Sachbearbeitung / Verarbeitung von Zahlläufen *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728FBC9-6254-9664-5820-F4B4A722E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Wer Fälle bearbeitet, sollte keine Auszahlungen verarbeiten dürfen.</a:t>
            </a:r>
          </a:p>
          <a:p>
            <a:r>
              <a:rPr lang="de-DE" dirty="0"/>
              <a:t>Wer Auszahlungen verarbeitet, sollte keine Fälle bearbeiten.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pPr marL="0" indent="0">
              <a:buNone/>
            </a:pPr>
            <a:r>
              <a:rPr lang="de-DE" dirty="0"/>
              <a:t>* Verarbeitung von Auszahlungen / Erstellen Bankdatei</a:t>
            </a:r>
          </a:p>
        </p:txBody>
      </p:sp>
    </p:spTree>
    <p:extLst>
      <p:ext uri="{BB962C8B-B14F-4D97-AF65-F5344CB8AC3E}">
        <p14:creationId xmlns:p14="http://schemas.microsoft.com/office/powerpoint/2010/main" val="2408204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95F5F7-3F64-2A77-1E91-4CE507077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Einführung automatisierter Schnittstellen zum Kassenverfahren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D0520E3-A1E0-4EEB-8AF3-C783BC73A5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Schnittstellen-Austauschordner mit beschränktem Zugriff</a:t>
            </a:r>
          </a:p>
          <a:p>
            <a:r>
              <a:rPr lang="de-DE" dirty="0"/>
              <a:t>Protokollierung</a:t>
            </a:r>
          </a:p>
        </p:txBody>
      </p:sp>
    </p:spTree>
    <p:extLst>
      <p:ext uri="{BB962C8B-B14F-4D97-AF65-F5344CB8AC3E}">
        <p14:creationId xmlns:p14="http://schemas.microsoft.com/office/powerpoint/2010/main" val="519832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CC3862-A911-49BA-EAAE-64B1AE165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Prüf-/ Feststellungsvermerk der Sachbearbeiter per E-Mail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178682-E6AD-FF37-2BED-39EEF312F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Jeder Sachbearbeiter sendet dem Auszahlungsverantwortlichen seine Vorschlagsliste mit dem Prüfvermerk „Sachlich und rechnerisch richtig“, dieser legt die Mail in einem sicheren Ordner ab</a:t>
            </a:r>
          </a:p>
          <a:p>
            <a:r>
              <a:rPr lang="de-DE" dirty="0"/>
              <a:t>Nach dem Versand der Mail darf nichts mehr gebucht oder geändert werden.</a:t>
            </a:r>
          </a:p>
        </p:txBody>
      </p:sp>
    </p:spTree>
    <p:extLst>
      <p:ext uri="{BB962C8B-B14F-4D97-AF65-F5344CB8AC3E}">
        <p14:creationId xmlns:p14="http://schemas.microsoft.com/office/powerpoint/2010/main" val="1054020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D1CE35-A14E-A821-9E2A-608BAEFC4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Stichprobenprüfung von Auszahlungsvorgängen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4B9462F-7160-F26A-6FC0-AB1B89E63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Per SQL/MIS als auch im Vier-Augen-Modul ist in beiden Datenbanksystemen eine zufällige Auswahl von Datensätzen möglich</a:t>
            </a:r>
          </a:p>
          <a:p>
            <a:r>
              <a:rPr lang="de-DE" dirty="0"/>
              <a:t>Beispiel: 10 zufällige Auszahlungssätze der letzten 90 Tage</a:t>
            </a:r>
          </a:p>
          <a:p>
            <a:r>
              <a:rPr lang="de-DE" dirty="0"/>
              <a:t>Prüfung der Auszahlungsvorgänge durch Vorgesetzte (Fallakte/eAkte: echter Fall, reale Empfänger, korrekte IBAN, korrekte Beträge)</a:t>
            </a:r>
          </a:p>
          <a:p>
            <a:r>
              <a:rPr lang="de-DE" dirty="0"/>
              <a:t>Dokumentation der Prüfung</a:t>
            </a:r>
          </a:p>
        </p:txBody>
      </p:sp>
    </p:spTree>
    <p:extLst>
      <p:ext uri="{BB962C8B-B14F-4D97-AF65-F5344CB8AC3E}">
        <p14:creationId xmlns:p14="http://schemas.microsoft.com/office/powerpoint/2010/main" val="342537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316</Words>
  <Application>Microsoft Office PowerPoint</Application>
  <PresentationFormat>Breitbild</PresentationFormat>
  <Paragraphs>48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</vt:lpstr>
      <vt:lpstr>Internes Kontrollsystem</vt:lpstr>
      <vt:lpstr>Regelungen und Maßnahmen</vt:lpstr>
      <vt:lpstr>Dokumentation aller Abläufe</vt:lpstr>
      <vt:lpstr>Änderungsjournal aktivieren</vt:lpstr>
      <vt:lpstr>Vier-Augen-Modul einsetzen</vt:lpstr>
      <vt:lpstr>Funktionstrennung Sachbearbeitung / Verarbeitung von Zahlläufen *</vt:lpstr>
      <vt:lpstr>Einführung automatisierter Schnittstellen zum Kassenverfahren</vt:lpstr>
      <vt:lpstr>Prüf-/ Feststellungsvermerk der Sachbearbeiter per E-Mail</vt:lpstr>
      <vt:lpstr>Stichprobenprüfung von Auszahlungsvorgängen</vt:lpstr>
      <vt:lpstr>Auswertungsbeispiele</vt:lpstr>
      <vt:lpstr>Sonstige Maßnahmen</vt:lpstr>
    </vt:vector>
  </TitlesOfParts>
  <Company>Landratsamt Main-Taunus-Kreis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Uwe Weidner</dc:creator>
  <cp:lastModifiedBy>Uwe Weidner</cp:lastModifiedBy>
  <cp:revision>5</cp:revision>
  <dcterms:created xsi:type="dcterms:W3CDTF">2025-10-27T10:40:41Z</dcterms:created>
  <dcterms:modified xsi:type="dcterms:W3CDTF">2025-10-27T10:58:45Z</dcterms:modified>
</cp:coreProperties>
</file>