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70" r:id="rId4"/>
    <p:sldId id="262" r:id="rId5"/>
    <p:sldId id="263" r:id="rId6"/>
    <p:sldId id="264" r:id="rId7"/>
    <p:sldId id="265" r:id="rId8"/>
    <p:sldId id="271" r:id="rId9"/>
    <p:sldId id="272" r:id="rId10"/>
    <p:sldId id="266" r:id="rId11"/>
    <p:sldId id="269" r:id="rId12"/>
    <p:sldId id="268" r:id="rId13"/>
    <p:sldId id="267" r:id="rId14"/>
  </p:sldIdLst>
  <p:sldSz cx="9072563" cy="6840538"/>
  <p:notesSz cx="6858000" cy="9144000"/>
  <p:defaultTextStyle>
    <a:defPPr>
      <a:defRPr lang="de-DE"/>
    </a:defPPr>
    <a:lvl1pPr marL="0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1pPr>
    <a:lvl2pPr marL="381899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2pPr>
    <a:lvl3pPr marL="763798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3pPr>
    <a:lvl4pPr marL="1145697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4pPr>
    <a:lvl5pPr marL="1527597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5pPr>
    <a:lvl6pPr marL="1909496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6pPr>
    <a:lvl7pPr marL="2291395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7pPr>
    <a:lvl8pPr marL="2673294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8pPr>
    <a:lvl9pPr marL="3055193" algn="l" defTabSz="763798" rtl="0" eaLnBrk="1" latinLnBrk="0" hangingPunct="1">
      <a:defRPr sz="15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8CD"/>
    <a:srgbClr val="D6E5F0"/>
    <a:srgbClr val="F1F6FA"/>
    <a:srgbClr val="F59C00"/>
    <a:srgbClr val="FEF5E5"/>
    <a:srgbClr val="FCE1B2"/>
    <a:srgbClr val="F9FBEA"/>
    <a:srgbClr val="EEF2C0"/>
    <a:srgbClr val="C7D42E"/>
    <a:srgbClr val="B7D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395" autoAdjust="0"/>
  </p:normalViewPr>
  <p:slideViewPr>
    <p:cSldViewPr snapToGrid="0" snapToObjects="1">
      <p:cViewPr varScale="1">
        <p:scale>
          <a:sx n="115" d="100"/>
          <a:sy n="115" d="100"/>
        </p:scale>
        <p:origin x="1527" y="-102"/>
      </p:cViewPr>
      <p:guideLst>
        <p:guide orient="horz" pos="2154"/>
        <p:guide pos="2857"/>
      </p:guideLst>
    </p:cSldViewPr>
  </p:slideViewPr>
  <p:outlineViewPr>
    <p:cViewPr>
      <p:scale>
        <a:sx n="33" d="100"/>
        <a:sy n="33" d="100"/>
      </p:scale>
      <p:origin x="0" y="-3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F72E7-11B5-1544-9213-26B7A5AE1BE4}" type="datetimeFigureOut">
              <a:rPr lang="de-DE" smtClean="0"/>
              <a:t>03.03.2023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2713" y="1143000"/>
            <a:ext cx="4092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930B-162C-AB49-87D1-8873C121F9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907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1pPr>
    <a:lvl2pPr marL="381899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2pPr>
    <a:lvl3pPr marL="763798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3pPr>
    <a:lvl4pPr marL="1145697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4pPr>
    <a:lvl5pPr marL="1527597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5pPr>
    <a:lvl6pPr marL="1909496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6pPr>
    <a:lvl7pPr marL="2291395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7pPr>
    <a:lvl8pPr marL="2673294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8pPr>
    <a:lvl9pPr marL="3055193" algn="l" defTabSz="763798" rtl="0" eaLnBrk="1" latinLnBrk="0" hangingPunct="1">
      <a:defRPr sz="10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30B-162C-AB49-87D1-8873C121F936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5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itel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97" y="6117194"/>
            <a:ext cx="2942305" cy="705599"/>
          </a:xfrm>
          <a:prstGeom prst="rect">
            <a:avLst/>
          </a:prstGeom>
        </p:spPr>
      </p:pic>
      <p:sp>
        <p:nvSpPr>
          <p:cNvPr id="20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-1400" y="1512869"/>
            <a:ext cx="9072563" cy="4536000"/>
          </a:xfrm>
          <a:prstGeom prst="rect">
            <a:avLst/>
          </a:prstGeom>
        </p:spPr>
        <p:txBody>
          <a:bodyPr tIns="46800" rIns="360000" anchor="b"/>
          <a:lstStyle>
            <a:lvl1pPr algn="r">
              <a:defRPr sz="2000"/>
            </a:lvl1pPr>
          </a:lstStyle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" y="423555"/>
            <a:ext cx="1745037" cy="884262"/>
          </a:xfrm>
          <a:prstGeom prst="rect">
            <a:avLst/>
          </a:prstGeom>
        </p:spPr>
      </p:pic>
      <p:grpSp>
        <p:nvGrpSpPr>
          <p:cNvPr id="29" name="Gruppierung 28"/>
          <p:cNvGrpSpPr/>
          <p:nvPr userDrawn="1"/>
        </p:nvGrpSpPr>
        <p:grpSpPr>
          <a:xfrm>
            <a:off x="6058549" y="-1514982"/>
            <a:ext cx="3014016" cy="3030774"/>
            <a:chOff x="6058549" y="-1514982"/>
            <a:chExt cx="3014016" cy="3030774"/>
          </a:xfrm>
        </p:grpSpPr>
        <p:sp>
          <p:nvSpPr>
            <p:cNvPr id="25" name="Rechtwinkliges Dreieck 24"/>
            <p:cNvSpPr>
              <a:spLocks noChangeAspect="1"/>
            </p:cNvSpPr>
            <p:nvPr userDrawn="1"/>
          </p:nvSpPr>
          <p:spPr>
            <a:xfrm rot="16200000">
              <a:off x="6050170" y="-1506603"/>
              <a:ext cx="3030774" cy="3014016"/>
            </a:xfrm>
            <a:prstGeom prst="rtTriangle">
              <a:avLst/>
            </a:prstGeom>
            <a:solidFill>
              <a:srgbClr val="78A8C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15" name="Rechtwinkliges Dreieck 14"/>
            <p:cNvSpPr>
              <a:spLocks noChangeAspect="1"/>
            </p:cNvSpPr>
            <p:nvPr userDrawn="1"/>
          </p:nvSpPr>
          <p:spPr>
            <a:xfrm rot="16200000">
              <a:off x="7155323" y="-401450"/>
              <a:ext cx="820468" cy="3014016"/>
            </a:xfrm>
            <a:prstGeom prst="rtTriangle">
              <a:avLst/>
            </a:prstGeom>
            <a:solidFill>
              <a:srgbClr val="78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3792" y="2927987"/>
            <a:ext cx="6168339" cy="13468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 baseline="0"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 </a:t>
            </a:r>
            <a:br>
              <a:rPr lang="de-DE" dirty="0" smtClean="0"/>
            </a:br>
            <a:r>
              <a:rPr lang="de-DE" dirty="0" smtClean="0"/>
              <a:t>BEI DUNKLEM HINTERGRUND IN WEISS</a:t>
            </a:r>
            <a:br>
              <a:rPr lang="de-DE" dirty="0" smtClean="0"/>
            </a:br>
            <a:r>
              <a:rPr lang="de-DE" dirty="0" smtClean="0"/>
              <a:t>MASTERTITELFORMAT BEARBEITEN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879" y="4320707"/>
            <a:ext cx="6117185" cy="773739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grpSp>
        <p:nvGrpSpPr>
          <p:cNvPr id="33" name="Gruppierung 32"/>
          <p:cNvGrpSpPr/>
          <p:nvPr userDrawn="1"/>
        </p:nvGrpSpPr>
        <p:grpSpPr>
          <a:xfrm>
            <a:off x="-43792" y="1575784"/>
            <a:ext cx="6072150" cy="6032614"/>
            <a:chOff x="-1400" y="1512870"/>
            <a:chExt cx="6045635" cy="6032614"/>
          </a:xfrm>
        </p:grpSpPr>
        <p:sp>
          <p:nvSpPr>
            <p:cNvPr id="34" name="Rechtwinkliges Dreieck 33"/>
            <p:cNvSpPr/>
            <p:nvPr/>
          </p:nvSpPr>
          <p:spPr>
            <a:xfrm rot="5400000">
              <a:off x="5111" y="1506359"/>
              <a:ext cx="6032614" cy="604563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35" name="Rechtwinkliges Dreieck 18"/>
            <p:cNvSpPr>
              <a:spLocks noChangeAspect="1"/>
            </p:cNvSpPr>
            <p:nvPr/>
          </p:nvSpPr>
          <p:spPr>
            <a:xfrm rot="5400000">
              <a:off x="2206735" y="-693865"/>
              <a:ext cx="1630763" cy="6044236"/>
            </a:xfrm>
            <a:custGeom>
              <a:avLst/>
              <a:gdLst>
                <a:gd name="connsiteX0" fmla="*/ 0 w 2704721"/>
                <a:gd name="connsiteY0" fmla="*/ 6024712 h 6024712"/>
                <a:gd name="connsiteX1" fmla="*/ 0 w 2704721"/>
                <a:gd name="connsiteY1" fmla="*/ 0 h 6024712"/>
                <a:gd name="connsiteX2" fmla="*/ 2704721 w 2704721"/>
                <a:gd name="connsiteY2" fmla="*/ 6024712 h 6024712"/>
                <a:gd name="connsiteX3" fmla="*/ 0 w 2704721"/>
                <a:gd name="connsiteY3" fmla="*/ 6024712 h 6024712"/>
                <a:gd name="connsiteX0" fmla="*/ 0 w 1630763"/>
                <a:gd name="connsiteY0" fmla="*/ 6024712 h 6024712"/>
                <a:gd name="connsiteX1" fmla="*/ 0 w 1630763"/>
                <a:gd name="connsiteY1" fmla="*/ 0 h 6024712"/>
                <a:gd name="connsiteX2" fmla="*/ 1630763 w 1630763"/>
                <a:gd name="connsiteY2" fmla="*/ 6024712 h 6024712"/>
                <a:gd name="connsiteX3" fmla="*/ 0 w 1630763"/>
                <a:gd name="connsiteY3" fmla="*/ 6024712 h 60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763" h="6024712">
                  <a:moveTo>
                    <a:pt x="0" y="6024712"/>
                  </a:moveTo>
                  <a:lnTo>
                    <a:pt x="0" y="0"/>
                  </a:lnTo>
                  <a:lnTo>
                    <a:pt x="1630763" y="6024712"/>
                  </a:lnTo>
                  <a:lnTo>
                    <a:pt x="0" y="602471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208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9" userDrawn="1">
          <p15:clr>
            <a:srgbClr val="FBAE40"/>
          </p15:clr>
        </p15:guide>
        <p15:guide id="2" pos="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ext/Bild 2 Spalte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5" name="Gruppierung 14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7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8" name="Bild 17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25474" y="1441236"/>
            <a:ext cx="3766163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4525475" y="1839760"/>
            <a:ext cx="3766162" cy="4179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1547813"/>
            <a:ext cx="3427486" cy="427770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29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3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ung 12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4" name="Gruppierung 13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19" name="Rechtwinkliges Dreieck 1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27" name="Rechtwinkliges Dreieck 26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5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7" name="Bild 16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1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6278" y="417443"/>
            <a:ext cx="4096025" cy="540807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70783" y="417443"/>
            <a:ext cx="3846443" cy="261399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82" y="3211523"/>
            <a:ext cx="3846443" cy="261399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03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2" name="Gruppierung 11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4" name="Rechtwinkliges Dreieck 23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25" name="Rechtwinkliges Dreieck 24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3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4" name="Bild 13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15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6278" y="417443"/>
            <a:ext cx="8200887" cy="540807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593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2 Bilder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7" name="Gruppierung 16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1" name="Rechtwinkliges Dreieck 20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22" name="Rechtwinkliges Dreieck 21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8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9" name="Bild 18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0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65781" y="1547813"/>
            <a:ext cx="3427486" cy="298785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2663" y="4726731"/>
            <a:ext cx="3520604" cy="1286507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62623" y="1547813"/>
            <a:ext cx="3427486" cy="298785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9505" y="4726731"/>
            <a:ext cx="3520604" cy="1286507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84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>
          <p15:clr>
            <a:srgbClr val="FBAE40"/>
          </p15:clr>
        </p15:guide>
        <p15:guide id="2" pos="29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1 Bild +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9" name="Gruppierung 8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15" name="Rechtwinkliges Dreieck 14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17" name="Rechtwinkliges Dreieck 16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1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3" name="Bild 12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14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0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862623" y="1547813"/>
            <a:ext cx="7330644" cy="298785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9505" y="4726731"/>
            <a:ext cx="7519730" cy="1286507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38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>
          <p15:clr>
            <a:srgbClr val="FBAE40"/>
          </p15:clr>
        </p15:guide>
        <p15:guide id="2" pos="29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9" y="2791851"/>
            <a:ext cx="4211996" cy="101008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47700"/>
            <a:ext cx="2370057" cy="1200978"/>
          </a:xfrm>
          <a:prstGeom prst="rect">
            <a:avLst/>
          </a:prstGeom>
        </p:spPr>
      </p:pic>
      <p:sp>
        <p:nvSpPr>
          <p:cNvPr id="25" name="Rechtwinkliges Dreieck 24"/>
          <p:cNvSpPr>
            <a:spLocks noChangeAspect="1"/>
          </p:cNvSpPr>
          <p:nvPr userDrawn="1"/>
        </p:nvSpPr>
        <p:spPr>
          <a:xfrm rot="16200000">
            <a:off x="3037460" y="-3657424"/>
            <a:ext cx="6015402" cy="6054806"/>
          </a:xfrm>
          <a:prstGeom prst="rtTriangle">
            <a:avLst/>
          </a:prstGeom>
          <a:solidFill>
            <a:srgbClr val="F1F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61" dirty="0"/>
          </a:p>
        </p:txBody>
      </p:sp>
      <p:sp>
        <p:nvSpPr>
          <p:cNvPr id="15" name="Rechtwinkliges Dreieck 14"/>
          <p:cNvSpPr>
            <a:spLocks noChangeAspect="1"/>
          </p:cNvSpPr>
          <p:nvPr userDrawn="1"/>
        </p:nvSpPr>
        <p:spPr>
          <a:xfrm rot="16200000">
            <a:off x="5229037" y="-1465845"/>
            <a:ext cx="1632245" cy="6054806"/>
          </a:xfrm>
          <a:prstGeom prst="rtTriangle">
            <a:avLst/>
          </a:prstGeom>
          <a:solidFill>
            <a:srgbClr val="D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61" dirty="0"/>
          </a:p>
        </p:txBody>
      </p:sp>
      <p:sp>
        <p:nvSpPr>
          <p:cNvPr id="34" name="Rechtwinkliges Dreieck 33"/>
          <p:cNvSpPr/>
          <p:nvPr/>
        </p:nvSpPr>
        <p:spPr>
          <a:xfrm rot="5400000">
            <a:off x="-3034626" y="2357913"/>
            <a:ext cx="6032614" cy="6072150"/>
          </a:xfrm>
          <a:prstGeom prst="rtTriangle">
            <a:avLst/>
          </a:prstGeom>
          <a:solidFill>
            <a:srgbClr val="D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61" dirty="0"/>
          </a:p>
        </p:txBody>
      </p:sp>
      <p:sp>
        <p:nvSpPr>
          <p:cNvPr id="35" name="Rechtwinkliges Dreieck 18"/>
          <p:cNvSpPr>
            <a:spLocks noChangeAspect="1"/>
          </p:cNvSpPr>
          <p:nvPr/>
        </p:nvSpPr>
        <p:spPr>
          <a:xfrm rot="5400000">
            <a:off x="-832999" y="157692"/>
            <a:ext cx="1630763" cy="6070745"/>
          </a:xfrm>
          <a:custGeom>
            <a:avLst/>
            <a:gdLst>
              <a:gd name="connsiteX0" fmla="*/ 0 w 2704721"/>
              <a:gd name="connsiteY0" fmla="*/ 6024712 h 6024712"/>
              <a:gd name="connsiteX1" fmla="*/ 0 w 2704721"/>
              <a:gd name="connsiteY1" fmla="*/ 0 h 6024712"/>
              <a:gd name="connsiteX2" fmla="*/ 2704721 w 2704721"/>
              <a:gd name="connsiteY2" fmla="*/ 6024712 h 6024712"/>
              <a:gd name="connsiteX3" fmla="*/ 0 w 2704721"/>
              <a:gd name="connsiteY3" fmla="*/ 6024712 h 6024712"/>
              <a:gd name="connsiteX0" fmla="*/ 0 w 1630763"/>
              <a:gd name="connsiteY0" fmla="*/ 6024712 h 6024712"/>
              <a:gd name="connsiteX1" fmla="*/ 0 w 1630763"/>
              <a:gd name="connsiteY1" fmla="*/ 0 h 6024712"/>
              <a:gd name="connsiteX2" fmla="*/ 1630763 w 1630763"/>
              <a:gd name="connsiteY2" fmla="*/ 6024712 h 6024712"/>
              <a:gd name="connsiteX3" fmla="*/ 0 w 1630763"/>
              <a:gd name="connsiteY3" fmla="*/ 6024712 h 60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0763" h="6024712">
                <a:moveTo>
                  <a:pt x="0" y="6024712"/>
                </a:moveTo>
                <a:lnTo>
                  <a:pt x="0" y="0"/>
                </a:lnTo>
                <a:lnTo>
                  <a:pt x="1630763" y="6024712"/>
                </a:lnTo>
                <a:lnTo>
                  <a:pt x="0" y="6024712"/>
                </a:lnTo>
                <a:close/>
              </a:path>
            </a:pathLst>
          </a:custGeom>
          <a:solidFill>
            <a:srgbClr val="78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61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1039" y="4166949"/>
            <a:ext cx="3582232" cy="2005251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471039" y="3812002"/>
            <a:ext cx="3271543" cy="300915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Name Nachname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74327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itel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97" y="6117194"/>
            <a:ext cx="2942305" cy="705599"/>
          </a:xfrm>
          <a:prstGeom prst="rect">
            <a:avLst/>
          </a:prstGeom>
        </p:spPr>
      </p:pic>
      <p:grpSp>
        <p:nvGrpSpPr>
          <p:cNvPr id="5" name="Gruppierung 4"/>
          <p:cNvGrpSpPr/>
          <p:nvPr userDrawn="1"/>
        </p:nvGrpSpPr>
        <p:grpSpPr>
          <a:xfrm>
            <a:off x="-13895" y="1573425"/>
            <a:ext cx="7579961" cy="7555503"/>
            <a:chOff x="-13895" y="1731371"/>
            <a:chExt cx="7579961" cy="7555503"/>
          </a:xfrm>
        </p:grpSpPr>
        <p:sp>
          <p:nvSpPr>
            <p:cNvPr id="17" name="Rechtwinkliges Dreieck 16"/>
            <p:cNvSpPr/>
            <p:nvPr/>
          </p:nvSpPr>
          <p:spPr>
            <a:xfrm rot="5400000">
              <a:off x="4583" y="1725391"/>
              <a:ext cx="7555502" cy="7567464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18" name="Rechtwinkliges Dreieck 18"/>
            <p:cNvSpPr>
              <a:spLocks noChangeAspect="1"/>
            </p:cNvSpPr>
            <p:nvPr/>
          </p:nvSpPr>
          <p:spPr>
            <a:xfrm rot="5400000">
              <a:off x="2764675" y="-1047199"/>
              <a:ext cx="2008573" cy="7565713"/>
            </a:xfrm>
            <a:custGeom>
              <a:avLst/>
              <a:gdLst>
                <a:gd name="connsiteX0" fmla="*/ 0 w 2704721"/>
                <a:gd name="connsiteY0" fmla="*/ 6024712 h 6024712"/>
                <a:gd name="connsiteX1" fmla="*/ 0 w 2704721"/>
                <a:gd name="connsiteY1" fmla="*/ 0 h 6024712"/>
                <a:gd name="connsiteX2" fmla="*/ 2704721 w 2704721"/>
                <a:gd name="connsiteY2" fmla="*/ 6024712 h 6024712"/>
                <a:gd name="connsiteX3" fmla="*/ 0 w 2704721"/>
                <a:gd name="connsiteY3" fmla="*/ 6024712 h 6024712"/>
                <a:gd name="connsiteX0" fmla="*/ 0 w 1630763"/>
                <a:gd name="connsiteY0" fmla="*/ 6024712 h 6024712"/>
                <a:gd name="connsiteX1" fmla="*/ 0 w 1630763"/>
                <a:gd name="connsiteY1" fmla="*/ 0 h 6024712"/>
                <a:gd name="connsiteX2" fmla="*/ 1630763 w 1630763"/>
                <a:gd name="connsiteY2" fmla="*/ 6024712 h 6024712"/>
                <a:gd name="connsiteX3" fmla="*/ 0 w 1630763"/>
                <a:gd name="connsiteY3" fmla="*/ 6024712 h 60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763" h="6024712">
                  <a:moveTo>
                    <a:pt x="0" y="6024712"/>
                  </a:moveTo>
                  <a:lnTo>
                    <a:pt x="0" y="0"/>
                  </a:lnTo>
                  <a:lnTo>
                    <a:pt x="1630763" y="6024712"/>
                  </a:lnTo>
                  <a:lnTo>
                    <a:pt x="0" y="602471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" y="423555"/>
            <a:ext cx="1745037" cy="884262"/>
          </a:xfrm>
          <a:prstGeom prst="rect">
            <a:avLst/>
          </a:prstGeom>
        </p:spPr>
      </p:pic>
      <p:grpSp>
        <p:nvGrpSpPr>
          <p:cNvPr id="29" name="Gruppierung 28"/>
          <p:cNvGrpSpPr/>
          <p:nvPr userDrawn="1"/>
        </p:nvGrpSpPr>
        <p:grpSpPr>
          <a:xfrm>
            <a:off x="7552518" y="-1514982"/>
            <a:ext cx="3014016" cy="3030774"/>
            <a:chOff x="6058549" y="-1514982"/>
            <a:chExt cx="3014016" cy="3030774"/>
          </a:xfrm>
        </p:grpSpPr>
        <p:sp>
          <p:nvSpPr>
            <p:cNvPr id="25" name="Rechtwinkliges Dreieck 24"/>
            <p:cNvSpPr>
              <a:spLocks noChangeAspect="1"/>
            </p:cNvSpPr>
            <p:nvPr userDrawn="1"/>
          </p:nvSpPr>
          <p:spPr>
            <a:xfrm rot="16200000">
              <a:off x="6050170" y="-1506603"/>
              <a:ext cx="3030774" cy="3014016"/>
            </a:xfrm>
            <a:prstGeom prst="rtTriangle">
              <a:avLst/>
            </a:prstGeom>
            <a:solidFill>
              <a:srgbClr val="78A8C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15" name="Rechtwinkliges Dreieck 14"/>
            <p:cNvSpPr>
              <a:spLocks noChangeAspect="1"/>
            </p:cNvSpPr>
            <p:nvPr userDrawn="1"/>
          </p:nvSpPr>
          <p:spPr>
            <a:xfrm rot="16200000">
              <a:off x="7155323" y="-401450"/>
              <a:ext cx="820468" cy="3014016"/>
            </a:xfrm>
            <a:prstGeom prst="rtTriangle">
              <a:avLst/>
            </a:prstGeom>
            <a:solidFill>
              <a:srgbClr val="78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53792" y="3521445"/>
            <a:ext cx="6168339" cy="13468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448879" y="4914165"/>
            <a:ext cx="6117185" cy="773739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77777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-1400" y="1512869"/>
            <a:ext cx="9072563" cy="1517905"/>
          </a:xfrm>
          <a:prstGeom prst="rect">
            <a:avLst/>
          </a:prstGeom>
        </p:spPr>
        <p:txBody>
          <a:bodyPr rIns="360000" bIns="46800" anchor="b" anchorCtr="0"/>
          <a:lstStyle>
            <a:lvl1pPr algn="r">
              <a:defRPr sz="2000"/>
            </a:lvl1pPr>
          </a:lstStyle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021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9">
          <p15:clr>
            <a:srgbClr val="FBAE40"/>
          </p15:clr>
        </p15:guide>
        <p15:guide id="2" pos="9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itelfoli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72" y="262966"/>
            <a:ext cx="2942305" cy="705599"/>
          </a:xfrm>
          <a:prstGeom prst="rect">
            <a:avLst/>
          </a:prstGeom>
        </p:spPr>
      </p:pic>
      <p:grpSp>
        <p:nvGrpSpPr>
          <p:cNvPr id="29" name="Gruppierung 28"/>
          <p:cNvGrpSpPr/>
          <p:nvPr userDrawn="1"/>
        </p:nvGrpSpPr>
        <p:grpSpPr>
          <a:xfrm>
            <a:off x="6031407" y="1406634"/>
            <a:ext cx="3124205" cy="3141576"/>
            <a:chOff x="6058549" y="-1514982"/>
            <a:chExt cx="3014016" cy="3030774"/>
          </a:xfrm>
        </p:grpSpPr>
        <p:sp>
          <p:nvSpPr>
            <p:cNvPr id="25" name="Rechtwinkliges Dreieck 24"/>
            <p:cNvSpPr>
              <a:spLocks noChangeAspect="1"/>
            </p:cNvSpPr>
            <p:nvPr userDrawn="1"/>
          </p:nvSpPr>
          <p:spPr>
            <a:xfrm rot="16200000">
              <a:off x="6050170" y="-1506603"/>
              <a:ext cx="3030774" cy="3014016"/>
            </a:xfrm>
            <a:prstGeom prst="rtTriangle">
              <a:avLst/>
            </a:prstGeom>
            <a:solidFill>
              <a:srgbClr val="78A8C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15" name="Rechtwinkliges Dreieck 14"/>
            <p:cNvSpPr>
              <a:spLocks noChangeAspect="1"/>
            </p:cNvSpPr>
            <p:nvPr userDrawn="1"/>
          </p:nvSpPr>
          <p:spPr>
            <a:xfrm rot="16200000">
              <a:off x="7155323" y="-401450"/>
              <a:ext cx="820468" cy="3014016"/>
            </a:xfrm>
            <a:prstGeom prst="rtTriangle">
              <a:avLst/>
            </a:prstGeom>
            <a:solidFill>
              <a:srgbClr val="78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grpSp>
        <p:nvGrpSpPr>
          <p:cNvPr id="5" name="Gruppierung 4"/>
          <p:cNvGrpSpPr/>
          <p:nvPr userDrawn="1"/>
        </p:nvGrpSpPr>
        <p:grpSpPr>
          <a:xfrm>
            <a:off x="-1527804" y="4533024"/>
            <a:ext cx="7579961" cy="7555503"/>
            <a:chOff x="-13895" y="1731371"/>
            <a:chExt cx="7579961" cy="7555503"/>
          </a:xfrm>
        </p:grpSpPr>
        <p:sp>
          <p:nvSpPr>
            <p:cNvPr id="17" name="Rechtwinkliges Dreieck 16"/>
            <p:cNvSpPr/>
            <p:nvPr/>
          </p:nvSpPr>
          <p:spPr>
            <a:xfrm rot="5400000">
              <a:off x="4583" y="1725391"/>
              <a:ext cx="7555502" cy="7567464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18" name="Rechtwinkliges Dreieck 18"/>
            <p:cNvSpPr>
              <a:spLocks noChangeAspect="1"/>
            </p:cNvSpPr>
            <p:nvPr/>
          </p:nvSpPr>
          <p:spPr>
            <a:xfrm rot="5400000">
              <a:off x="2764675" y="-1047199"/>
              <a:ext cx="2008573" cy="7565713"/>
            </a:xfrm>
            <a:custGeom>
              <a:avLst/>
              <a:gdLst>
                <a:gd name="connsiteX0" fmla="*/ 0 w 2704721"/>
                <a:gd name="connsiteY0" fmla="*/ 6024712 h 6024712"/>
                <a:gd name="connsiteX1" fmla="*/ 0 w 2704721"/>
                <a:gd name="connsiteY1" fmla="*/ 0 h 6024712"/>
                <a:gd name="connsiteX2" fmla="*/ 2704721 w 2704721"/>
                <a:gd name="connsiteY2" fmla="*/ 6024712 h 6024712"/>
                <a:gd name="connsiteX3" fmla="*/ 0 w 2704721"/>
                <a:gd name="connsiteY3" fmla="*/ 6024712 h 6024712"/>
                <a:gd name="connsiteX0" fmla="*/ 0 w 1630763"/>
                <a:gd name="connsiteY0" fmla="*/ 6024712 h 6024712"/>
                <a:gd name="connsiteX1" fmla="*/ 0 w 1630763"/>
                <a:gd name="connsiteY1" fmla="*/ 0 h 6024712"/>
                <a:gd name="connsiteX2" fmla="*/ 1630763 w 1630763"/>
                <a:gd name="connsiteY2" fmla="*/ 6024712 h 6024712"/>
                <a:gd name="connsiteX3" fmla="*/ 0 w 1630763"/>
                <a:gd name="connsiteY3" fmla="*/ 6024712 h 60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763" h="6024712">
                  <a:moveTo>
                    <a:pt x="0" y="6024712"/>
                  </a:moveTo>
                  <a:lnTo>
                    <a:pt x="0" y="0"/>
                  </a:lnTo>
                  <a:lnTo>
                    <a:pt x="1630763" y="6024712"/>
                  </a:lnTo>
                  <a:lnTo>
                    <a:pt x="0" y="602471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4" y="423555"/>
            <a:ext cx="1745037" cy="884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53793" y="1787636"/>
            <a:ext cx="6112274" cy="134682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448879" y="3180356"/>
            <a:ext cx="6117142" cy="773739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rgbClr val="77777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-1400" y="4545136"/>
            <a:ext cx="9072563" cy="2295402"/>
          </a:xfrm>
          <a:prstGeom prst="rect">
            <a:avLst/>
          </a:prstGeom>
        </p:spPr>
        <p:txBody>
          <a:bodyPr rIns="360000" anchor="b" anchorCtr="0"/>
          <a:lstStyle>
            <a:lvl1pPr algn="r">
              <a:defRPr sz="2000"/>
            </a:lvl1pPr>
          </a:lstStyle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5182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9">
          <p15:clr>
            <a:srgbClr val="FBAE40"/>
          </p15:clr>
        </p15:guide>
        <p15:guide id="2" pos="9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9" name="Gruppierung 18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25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27" name="Bild 26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4"/>
          </p:nvPr>
        </p:nvSpPr>
        <p:spPr>
          <a:xfrm>
            <a:off x="769505" y="1839760"/>
            <a:ext cx="7248146" cy="4179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9504" y="1441236"/>
            <a:ext cx="7248147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98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0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extfolie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5" name="Gruppierung 14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7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8" name="Bild 17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9504" y="1441236"/>
            <a:ext cx="3766163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769505" y="1839760"/>
            <a:ext cx="3766162" cy="4179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4640064" y="1835503"/>
            <a:ext cx="3766162" cy="4179535"/>
          </a:xfrm>
          <a:prstGeom prst="rect">
            <a:avLst/>
          </a:prstGeom>
        </p:spPr>
        <p:txBody>
          <a:bodyPr numCol="1" spcCol="0"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76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0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Lis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ung 12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4" name="Gruppierung 13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8" name="Rechtwinkliges Dreieck 27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5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7" name="Bild 16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7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9504" y="1441236"/>
            <a:ext cx="7248147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69504" y="1848131"/>
            <a:ext cx="7248147" cy="422752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de-DE" dirty="0" smtClean="0"/>
              <a:t>Listen und 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34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0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Liste Aufzählung 2 Sp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5" name="Gruppierung 14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7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8" name="Bild 17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9504" y="1441236"/>
            <a:ext cx="7248147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69504" y="1848131"/>
            <a:ext cx="3766163" cy="422752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de-DE" dirty="0" smtClean="0"/>
              <a:t>Listen und 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640064" y="1848131"/>
            <a:ext cx="3766162" cy="422752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  <a:lvl2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de-DE" dirty="0" smtClean="0"/>
              <a:t>Listen und Aufzählung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70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0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WF_Text/Bil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ung 14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7" name="Gruppierung 16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1" name="Rechtwinkliges Dreieck 30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8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20" name="Bild 19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1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9504" y="1441236"/>
            <a:ext cx="3766163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769505" y="1839760"/>
            <a:ext cx="3766162" cy="4179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65781" y="1547813"/>
            <a:ext cx="3427486" cy="298785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2663" y="4726731"/>
            <a:ext cx="3659882" cy="1286507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389"/>
            </a:lvl2pPr>
            <a:lvl3pPr marL="907268" indent="0">
              <a:buNone/>
              <a:defRPr sz="1191"/>
            </a:lvl3pPr>
            <a:lvl4pPr marL="1360902" indent="0">
              <a:buNone/>
              <a:defRPr sz="992"/>
            </a:lvl4pPr>
            <a:lvl5pPr marL="1814535" indent="0">
              <a:buNone/>
              <a:defRPr sz="992"/>
            </a:lvl5pPr>
            <a:lvl6pPr marL="2268169" indent="0">
              <a:buNone/>
              <a:defRPr sz="992"/>
            </a:lvl6pPr>
            <a:lvl7pPr marL="2721803" indent="0">
              <a:buNone/>
              <a:defRPr sz="992"/>
            </a:lvl7pPr>
            <a:lvl8pPr marL="3175437" indent="0">
              <a:buNone/>
              <a:defRPr sz="992"/>
            </a:lvl8pPr>
            <a:lvl9pPr marL="3629071" indent="0">
              <a:buNone/>
              <a:defRPr sz="992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52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 userDrawn="1">
          <p15:clr>
            <a:srgbClr val="FBAE40"/>
          </p15:clr>
        </p15:guide>
        <p15:guide id="2" pos="299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WF_Text/Bild 2 Spalte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ung 13"/>
          <p:cNvGrpSpPr/>
          <p:nvPr userDrawn="1"/>
        </p:nvGrpSpPr>
        <p:grpSpPr>
          <a:xfrm>
            <a:off x="-109838" y="4769478"/>
            <a:ext cx="9578425" cy="2174516"/>
            <a:chOff x="-109838" y="4769478"/>
            <a:chExt cx="9578425" cy="2174516"/>
          </a:xfrm>
        </p:grpSpPr>
        <p:grpSp>
          <p:nvGrpSpPr>
            <p:cNvPr id="15" name="Gruppierung 14"/>
            <p:cNvGrpSpPr/>
            <p:nvPr userDrawn="1"/>
          </p:nvGrpSpPr>
          <p:grpSpPr>
            <a:xfrm>
              <a:off x="7981871" y="4769478"/>
              <a:ext cx="1486716" cy="1494983"/>
              <a:chOff x="6058549" y="-1514982"/>
              <a:chExt cx="3014016" cy="3030774"/>
            </a:xfrm>
          </p:grpSpPr>
          <p:sp>
            <p:nvSpPr>
              <p:cNvPr id="29" name="Rechtwinkliges Dreieck 28"/>
              <p:cNvSpPr>
                <a:spLocks noChangeAspect="1"/>
              </p:cNvSpPr>
              <p:nvPr userDrawn="1"/>
            </p:nvSpPr>
            <p:spPr>
              <a:xfrm rot="16200000">
                <a:off x="6050170" y="-1506603"/>
                <a:ext cx="3030774" cy="3014016"/>
              </a:xfrm>
              <a:prstGeom prst="rtTriangle">
                <a:avLst/>
              </a:prstGeom>
              <a:solidFill>
                <a:srgbClr val="D6E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  <p:sp>
            <p:nvSpPr>
              <p:cNvPr id="30" name="Rechtwinkliges Dreieck 29"/>
              <p:cNvSpPr>
                <a:spLocks noChangeAspect="1"/>
              </p:cNvSpPr>
              <p:nvPr userDrawn="1"/>
            </p:nvSpPr>
            <p:spPr>
              <a:xfrm rot="16200000">
                <a:off x="7155323" y="-401450"/>
                <a:ext cx="820468" cy="3014016"/>
              </a:xfrm>
              <a:prstGeom prst="rtTriangle">
                <a:avLst/>
              </a:prstGeom>
              <a:solidFill>
                <a:srgbClr val="78A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61" dirty="0"/>
              </a:p>
            </p:txBody>
          </p:sp>
        </p:grpSp>
        <p:sp>
          <p:nvSpPr>
            <p:cNvPr id="17" name="Rechtwinkliges Dreieck 11"/>
            <p:cNvSpPr/>
            <p:nvPr/>
          </p:nvSpPr>
          <p:spPr>
            <a:xfrm rot="5400000">
              <a:off x="3601806" y="2552817"/>
              <a:ext cx="679533" cy="8102821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533" h="8102821">
                  <a:moveTo>
                    <a:pt x="8805" y="8102818"/>
                  </a:moveTo>
                  <a:cubicBezTo>
                    <a:pt x="6307" y="5402798"/>
                    <a:pt x="3808" y="2702778"/>
                    <a:pt x="1310" y="2758"/>
                  </a:cubicBezTo>
                  <a:cubicBezTo>
                    <a:pt x="-33188" y="-47341"/>
                    <a:pt x="625653" y="601634"/>
                    <a:pt x="621134" y="618992"/>
                  </a:cubicBezTo>
                  <a:lnTo>
                    <a:pt x="679533" y="8102821"/>
                  </a:lnTo>
                  <a:lnTo>
                    <a:pt x="8805" y="8102818"/>
                  </a:lnTo>
                  <a:close/>
                </a:path>
              </a:pathLst>
            </a:custGeom>
            <a:solidFill>
              <a:srgbClr val="D6E5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pic>
          <p:nvPicPr>
            <p:cNvPr id="18" name="Bild 17"/>
            <p:cNvPicPr>
              <a:picLocks noChangeAspect="1"/>
            </p:cNvPicPr>
            <p:nvPr userDrawn="1"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703" y="6384774"/>
              <a:ext cx="727118" cy="368452"/>
            </a:xfrm>
            <a:prstGeom prst="rect">
              <a:avLst/>
            </a:prstGeom>
          </p:spPr>
        </p:pic>
        <p:sp>
          <p:nvSpPr>
            <p:cNvPr id="28" name="Rechtwinkliges Dreieck 11"/>
            <p:cNvSpPr/>
            <p:nvPr userDrawn="1"/>
          </p:nvSpPr>
          <p:spPr>
            <a:xfrm rot="5400000">
              <a:off x="6452121" y="5382912"/>
              <a:ext cx="659313" cy="2422412"/>
            </a:xfrm>
            <a:custGeom>
              <a:avLst/>
              <a:gdLst>
                <a:gd name="connsiteX0" fmla="*/ 0 w 3691246"/>
                <a:gd name="connsiteY0" fmla="*/ 3715438 h 3715438"/>
                <a:gd name="connsiteX1" fmla="*/ 0 w 3691246"/>
                <a:gd name="connsiteY1" fmla="*/ 0 h 3715438"/>
                <a:gd name="connsiteX2" fmla="*/ 3691246 w 3691246"/>
                <a:gd name="connsiteY2" fmla="*/ 3715438 h 3715438"/>
                <a:gd name="connsiteX3" fmla="*/ 0 w 3691246"/>
                <a:gd name="connsiteY3" fmla="*/ 3715438 h 3715438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1390256 w 1390256"/>
                <a:gd name="connsiteY2" fmla="*/ 4817215 h 4817215"/>
                <a:gd name="connsiteX3" fmla="*/ 0 w 1390256"/>
                <a:gd name="connsiteY3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0 w 1390256"/>
                <a:gd name="connsiteY0" fmla="*/ 3715438 h 4817215"/>
                <a:gd name="connsiteX1" fmla="*/ 0 w 1390256"/>
                <a:gd name="connsiteY1" fmla="*/ 0 h 4817215"/>
                <a:gd name="connsiteX2" fmla="*/ 578549 w 1390256"/>
                <a:gd name="connsiteY2" fmla="*/ 606709 h 4817215"/>
                <a:gd name="connsiteX3" fmla="*/ 1390256 w 1390256"/>
                <a:gd name="connsiteY3" fmla="*/ 4817215 h 4817215"/>
                <a:gd name="connsiteX4" fmla="*/ 0 w 1390256"/>
                <a:gd name="connsiteY4" fmla="*/ 3715438 h 4817215"/>
                <a:gd name="connsiteX0" fmla="*/ 1393 w 1391649"/>
                <a:gd name="connsiteY0" fmla="*/ 3718234 h 4820011"/>
                <a:gd name="connsiteX1" fmla="*/ 1393 w 1391649"/>
                <a:gd name="connsiteY1" fmla="*/ 2796 h 4820011"/>
                <a:gd name="connsiteX2" fmla="*/ 579942 w 1391649"/>
                <a:gd name="connsiteY2" fmla="*/ 609505 h 4820011"/>
                <a:gd name="connsiteX3" fmla="*/ 1391649 w 1391649"/>
                <a:gd name="connsiteY3" fmla="*/ 4820011 h 4820011"/>
                <a:gd name="connsiteX4" fmla="*/ 1393 w 1391649"/>
                <a:gd name="connsiteY4" fmla="*/ 3718234 h 4820011"/>
                <a:gd name="connsiteX0" fmla="*/ 8888 w 1391649"/>
                <a:gd name="connsiteY0" fmla="*/ 8102856 h 8102856"/>
                <a:gd name="connsiteX1" fmla="*/ 1393 w 1391649"/>
                <a:gd name="connsiteY1" fmla="*/ 2796 h 8102856"/>
                <a:gd name="connsiteX2" fmla="*/ 579942 w 1391649"/>
                <a:gd name="connsiteY2" fmla="*/ 609505 h 8102856"/>
                <a:gd name="connsiteX3" fmla="*/ 1391649 w 1391649"/>
                <a:gd name="connsiteY3" fmla="*/ 4820011 h 8102856"/>
                <a:gd name="connsiteX4" fmla="*/ 8888 w 1391649"/>
                <a:gd name="connsiteY4" fmla="*/ 8102856 h 8102856"/>
                <a:gd name="connsiteX0" fmla="*/ 8888 w 679616"/>
                <a:gd name="connsiteY0" fmla="*/ 8102856 h 8102859"/>
                <a:gd name="connsiteX1" fmla="*/ 1393 w 679616"/>
                <a:gd name="connsiteY1" fmla="*/ 2796 h 8102859"/>
                <a:gd name="connsiteX2" fmla="*/ 579942 w 679616"/>
                <a:gd name="connsiteY2" fmla="*/ 609505 h 8102859"/>
                <a:gd name="connsiteX3" fmla="*/ 679616 w 679616"/>
                <a:gd name="connsiteY3" fmla="*/ 8102859 h 8102859"/>
                <a:gd name="connsiteX4" fmla="*/ 8888 w 679616"/>
                <a:gd name="connsiteY4" fmla="*/ 8102856 h 8102859"/>
                <a:gd name="connsiteX0" fmla="*/ 8805 w 679533"/>
                <a:gd name="connsiteY0" fmla="*/ 8102818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8805 w 679533"/>
                <a:gd name="connsiteY4" fmla="*/ 8102818 h 8102821"/>
                <a:gd name="connsiteX0" fmla="*/ 14820 w 679533"/>
                <a:gd name="connsiteY0" fmla="*/ 7723823 h 8102821"/>
                <a:gd name="connsiteX1" fmla="*/ 1310 w 679533"/>
                <a:gd name="connsiteY1" fmla="*/ 2758 h 8102821"/>
                <a:gd name="connsiteX2" fmla="*/ 621134 w 679533"/>
                <a:gd name="connsiteY2" fmla="*/ 618992 h 8102821"/>
                <a:gd name="connsiteX3" fmla="*/ 679533 w 679533"/>
                <a:gd name="connsiteY3" fmla="*/ 8102821 h 8102821"/>
                <a:gd name="connsiteX4" fmla="*/ 14820 w 679533"/>
                <a:gd name="connsiteY4" fmla="*/ 7723823 h 8102821"/>
                <a:gd name="connsiteX0" fmla="*/ 14820 w 643438"/>
                <a:gd name="connsiteY0" fmla="*/ 7723823 h 7723823"/>
                <a:gd name="connsiteX1" fmla="*/ 1310 w 643438"/>
                <a:gd name="connsiteY1" fmla="*/ 2758 h 7723823"/>
                <a:gd name="connsiteX2" fmla="*/ 621134 w 643438"/>
                <a:gd name="connsiteY2" fmla="*/ 618992 h 7723823"/>
                <a:gd name="connsiteX3" fmla="*/ 643438 w 643438"/>
                <a:gd name="connsiteY3" fmla="*/ 2508137 h 7723823"/>
                <a:gd name="connsiteX4" fmla="*/ 14820 w 643438"/>
                <a:gd name="connsiteY4" fmla="*/ 7723823 h 7723823"/>
                <a:gd name="connsiteX0" fmla="*/ 8804 w 643438"/>
                <a:gd name="connsiteY0" fmla="*/ 5864944 h 5864944"/>
                <a:gd name="connsiteX1" fmla="*/ 1310 w 643438"/>
                <a:gd name="connsiteY1" fmla="*/ 2758 h 5864944"/>
                <a:gd name="connsiteX2" fmla="*/ 621134 w 643438"/>
                <a:gd name="connsiteY2" fmla="*/ 618992 h 5864944"/>
                <a:gd name="connsiteX3" fmla="*/ 643438 w 643438"/>
                <a:gd name="connsiteY3" fmla="*/ 2508137 h 5864944"/>
                <a:gd name="connsiteX4" fmla="*/ 8804 w 643438"/>
                <a:gd name="connsiteY4" fmla="*/ 5864944 h 5864944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99041 w 643438"/>
                <a:gd name="connsiteY0" fmla="*/ 116059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4" fmla="*/ 99041 w 643438"/>
                <a:gd name="connsiteY4" fmla="*/ 1160597 h 2508137"/>
                <a:gd name="connsiteX0" fmla="*/ 643438 w 643438"/>
                <a:gd name="connsiteY0" fmla="*/ 2508137 h 2508137"/>
                <a:gd name="connsiteX1" fmla="*/ 1310 w 643438"/>
                <a:gd name="connsiteY1" fmla="*/ 2758 h 2508137"/>
                <a:gd name="connsiteX2" fmla="*/ 621134 w 643438"/>
                <a:gd name="connsiteY2" fmla="*/ 618992 h 2508137"/>
                <a:gd name="connsiteX3" fmla="*/ 643438 w 643438"/>
                <a:gd name="connsiteY3" fmla="*/ 2508137 h 2508137"/>
                <a:gd name="connsiteX0" fmla="*/ 735513 w 735513"/>
                <a:gd name="connsiteY0" fmla="*/ 2362087 h 2362087"/>
                <a:gd name="connsiteX1" fmla="*/ 1310 w 735513"/>
                <a:gd name="connsiteY1" fmla="*/ 2758 h 2362087"/>
                <a:gd name="connsiteX2" fmla="*/ 621134 w 735513"/>
                <a:gd name="connsiteY2" fmla="*/ 618992 h 2362087"/>
                <a:gd name="connsiteX3" fmla="*/ 735513 w 735513"/>
                <a:gd name="connsiteY3" fmla="*/ 2362087 h 2362087"/>
                <a:gd name="connsiteX0" fmla="*/ 659313 w 659313"/>
                <a:gd name="connsiteY0" fmla="*/ 2422412 h 2422412"/>
                <a:gd name="connsiteX1" fmla="*/ 1310 w 659313"/>
                <a:gd name="connsiteY1" fmla="*/ 2758 h 2422412"/>
                <a:gd name="connsiteX2" fmla="*/ 621134 w 659313"/>
                <a:gd name="connsiteY2" fmla="*/ 618992 h 2422412"/>
                <a:gd name="connsiteX3" fmla="*/ 659313 w 659313"/>
                <a:gd name="connsiteY3" fmla="*/ 2422412 h 242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9313" h="2422412">
                  <a:moveTo>
                    <a:pt x="659313" y="2422412"/>
                  </a:moveTo>
                  <a:lnTo>
                    <a:pt x="1310" y="2758"/>
                  </a:lnTo>
                  <a:cubicBezTo>
                    <a:pt x="-33188" y="-47341"/>
                    <a:pt x="625653" y="601634"/>
                    <a:pt x="621134" y="618992"/>
                  </a:cubicBezTo>
                  <a:lnTo>
                    <a:pt x="659313" y="2422412"/>
                  </a:lnTo>
                  <a:close/>
                </a:path>
              </a:pathLst>
            </a:custGeom>
            <a:solidFill>
              <a:srgbClr val="F1F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9504" y="1441236"/>
            <a:ext cx="3766163" cy="344020"/>
          </a:xfrm>
          <a:prstGeom prst="rect">
            <a:avLst/>
          </a:prstGeom>
        </p:spPr>
        <p:txBody>
          <a:bodyPr/>
          <a:lstStyle>
            <a:lvl1pPr marL="0" marR="0" indent="0" algn="l" defTabSz="90726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 algn="ctr">
              <a:buNone/>
              <a:defRPr sz="1984"/>
            </a:lvl2pPr>
            <a:lvl3pPr marL="907268" indent="0" algn="ctr">
              <a:buNone/>
              <a:defRPr sz="1786"/>
            </a:lvl3pPr>
            <a:lvl4pPr marL="1360902" indent="0" algn="ctr">
              <a:buNone/>
              <a:defRPr sz="1588"/>
            </a:lvl4pPr>
            <a:lvl5pPr marL="1814535" indent="0" algn="ctr">
              <a:buNone/>
              <a:defRPr sz="1588"/>
            </a:lvl5pPr>
            <a:lvl6pPr marL="2268169" indent="0" algn="ctr">
              <a:buNone/>
              <a:defRPr sz="1588"/>
            </a:lvl6pPr>
            <a:lvl7pPr marL="2721803" indent="0" algn="ctr">
              <a:buNone/>
              <a:defRPr sz="1588"/>
            </a:lvl7pPr>
            <a:lvl8pPr marL="3175437" indent="0" algn="ctr">
              <a:buNone/>
              <a:defRPr sz="1588"/>
            </a:lvl8pPr>
            <a:lvl9pPr marL="3629071" indent="0" algn="ctr">
              <a:buNone/>
              <a:defRPr sz="1588"/>
            </a:lvl9pPr>
          </a:lstStyle>
          <a:p>
            <a:r>
              <a:rPr lang="de-DE" dirty="0" smtClean="0"/>
              <a:t>MASTER-UNTERTITELFORMAT</a:t>
            </a:r>
          </a:p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816" y="6449176"/>
            <a:ext cx="2041327" cy="278632"/>
          </a:xfrm>
          <a:prstGeom prst="rect">
            <a:avLst/>
          </a:prstGeom>
        </p:spPr>
        <p:txBody>
          <a:bodyPr/>
          <a:lstStyle>
            <a:lvl1pPr>
              <a:defRPr sz="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42806B2-3938-284B-81B2-9683BA84927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769505" y="1839760"/>
            <a:ext cx="3766162" cy="4179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363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726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3pPr>
            <a:lvl4pPr marL="136090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453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816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1803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543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2907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0" hasCustomPrompt="1"/>
          </p:nvPr>
        </p:nvSpPr>
        <p:spPr>
          <a:xfrm>
            <a:off x="4765781" y="1547813"/>
            <a:ext cx="3427486" cy="427770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In dieses Feld bitte das Bild laden</a:t>
            </a:r>
            <a:endParaRPr lang="de-DE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769503" y="540177"/>
            <a:ext cx="7248147" cy="7807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i="0">
                <a:solidFill>
                  <a:srgbClr val="78A8CD"/>
                </a:solidFill>
                <a:latin typeface="Bitter" charset="0"/>
                <a:ea typeface="Bitter" charset="0"/>
                <a:cs typeface="Bitter" charset="0"/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96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75" userDrawn="1">
          <p15:clr>
            <a:srgbClr val="FBAE40"/>
          </p15:clr>
        </p15:guide>
        <p15:guide id="2" pos="29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43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83" r:id="rId6"/>
    <p:sldLayoutId id="2147483684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5" r:id="rId15"/>
  </p:sldLayoutIdLst>
  <p:hf hdr="0" ftr="0" dt="0"/>
  <p:txStyles>
    <p:titleStyle>
      <a:lvl1pPr algn="l" defTabSz="907268" rtl="0" eaLnBrk="1" latinLnBrk="0" hangingPunct="1">
        <a:lnSpc>
          <a:spcPct val="90000"/>
        </a:lnSpc>
        <a:spcBef>
          <a:spcPct val="0"/>
        </a:spcBef>
        <a:buNone/>
        <a:defRPr sz="43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17" indent="-226817" algn="l" defTabSz="907268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1pPr>
      <a:lvl2pPr marL="680451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134085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87718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2041352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494986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948620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402254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855888" indent="-226817" algn="l" defTabSz="9072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634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268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902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535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8169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803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437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9071" algn="l" defTabSz="907268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ra-ffb.de/amt-service/online-dienst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\\Wfvs22021\fdjw\SB\KEIM\Gesundheitsfachkraft.doc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-civ.ekom21.de/civ.public/start.html?oe=00.00.LKWF&amp;mode=cc&amp;cc_key=DigitalesKontaktformula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-civ-qs.ekom21.de/civ-qs.public/start.html?oe=00.00.LKWF.4.2&amp;mode=cc&amp;cc_key=Investitionsfoerderung" TargetMode="External"/><Relationship Id="rId3" Type="http://schemas.openxmlformats.org/officeDocument/2006/relationships/hyperlink" Target="https://portal-civ-qs.ekom21.de/civ-qs.public/start.html?oe=00.00.LKWF.4.2&amp;mode=cc&amp;cc_key=Gesundheitsfachkraft" TargetMode="External"/><Relationship Id="rId7" Type="http://schemas.openxmlformats.org/officeDocument/2006/relationships/hyperlink" Target="https://portal-civ-qs.ekom21.de/civ-qs.public/start.html?oe=00.00.LKWF.4.2&amp;mode=cc&amp;cc_key=Meldung47JuHi" TargetMode="External"/><Relationship Id="rId2" Type="http://schemas.openxmlformats.org/officeDocument/2006/relationships/hyperlink" Target="https://portal-civ-qs.ekom21.de/civ-qs.public/start.html?oe=00.00.LKWF.4.2&amp;mode=cc&amp;cc_key=Negativbescheinigung58SGB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ortal-civ-qs.ekom21.de/civ-qs.public/start.html?oe=00.00.LKWF.4.2&amp;mode=cc&amp;cc_key=Anmeldung47JuHi%20(Konto%20erstellen)" TargetMode="External"/><Relationship Id="rId11" Type="http://schemas.openxmlformats.org/officeDocument/2006/relationships/hyperlink" Target="https://portal-civ-qs.ekom21.de/civ-qs.public/start.html?oe=00.00.LKWF.4.2&amp;mode=cc&amp;cc_key=4214ErlassKiTaPflege" TargetMode="External"/><Relationship Id="rId5" Type="http://schemas.openxmlformats.org/officeDocument/2006/relationships/hyperlink" Target="https://portal-civ-qs.ekom21.de/civ-qs.public/start.html?oe=00.00.LKWF.4.2&amp;mode=cc&amp;cc_key=Meldung47KiTa" TargetMode="External"/><Relationship Id="rId10" Type="http://schemas.openxmlformats.org/officeDocument/2006/relationships/hyperlink" Target="https://portal-civ-qs.ekom21.de/civ-qs.public/start.html?oe=00.00.LKWF.4.2&amp;mode=cc&amp;cc_key=4213KiTaPflege" TargetMode="External"/><Relationship Id="rId4" Type="http://schemas.openxmlformats.org/officeDocument/2006/relationships/hyperlink" Target="https://portal-civ.ekom21.de/civ.public/start.html?oe=00.00.LKWF.4.2&amp;mode=cc&amp;cc_key=4212Stundung" TargetMode="External"/><Relationship Id="rId9" Type="http://schemas.openxmlformats.org/officeDocument/2006/relationships/hyperlink" Target="https://portal-civ-qs.ekom21.de/civ-qs.public/start.html?oe=00.00.LKWF.4.2&amp;mode=cc&amp;cc_key=Kindertagespfle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4"/>
          <p:cNvGrpSpPr/>
          <p:nvPr/>
        </p:nvGrpSpPr>
        <p:grpSpPr>
          <a:xfrm>
            <a:off x="-1400" y="1512870"/>
            <a:ext cx="6072150" cy="6032614"/>
            <a:chOff x="-1400" y="1512870"/>
            <a:chExt cx="6045635" cy="6032614"/>
          </a:xfrm>
        </p:grpSpPr>
        <p:sp>
          <p:nvSpPr>
            <p:cNvPr id="6" name="Rechtwinkliges Dreieck 5"/>
            <p:cNvSpPr/>
            <p:nvPr/>
          </p:nvSpPr>
          <p:spPr>
            <a:xfrm rot="5400000">
              <a:off x="5111" y="1506359"/>
              <a:ext cx="6032614" cy="6045635"/>
            </a:xfrm>
            <a:prstGeom prst="rtTriangl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  <p:sp>
          <p:nvSpPr>
            <p:cNvPr id="7" name="Rechtwinkliges Dreieck 18"/>
            <p:cNvSpPr>
              <a:spLocks noChangeAspect="1"/>
            </p:cNvSpPr>
            <p:nvPr/>
          </p:nvSpPr>
          <p:spPr>
            <a:xfrm rot="5400000">
              <a:off x="2206735" y="-693865"/>
              <a:ext cx="1630763" cy="6044236"/>
            </a:xfrm>
            <a:custGeom>
              <a:avLst/>
              <a:gdLst>
                <a:gd name="connsiteX0" fmla="*/ 0 w 2704721"/>
                <a:gd name="connsiteY0" fmla="*/ 6024712 h 6024712"/>
                <a:gd name="connsiteX1" fmla="*/ 0 w 2704721"/>
                <a:gd name="connsiteY1" fmla="*/ 0 h 6024712"/>
                <a:gd name="connsiteX2" fmla="*/ 2704721 w 2704721"/>
                <a:gd name="connsiteY2" fmla="*/ 6024712 h 6024712"/>
                <a:gd name="connsiteX3" fmla="*/ 0 w 2704721"/>
                <a:gd name="connsiteY3" fmla="*/ 6024712 h 6024712"/>
                <a:gd name="connsiteX0" fmla="*/ 0 w 1630763"/>
                <a:gd name="connsiteY0" fmla="*/ 6024712 h 6024712"/>
                <a:gd name="connsiteX1" fmla="*/ 0 w 1630763"/>
                <a:gd name="connsiteY1" fmla="*/ 0 h 6024712"/>
                <a:gd name="connsiteX2" fmla="*/ 1630763 w 1630763"/>
                <a:gd name="connsiteY2" fmla="*/ 6024712 h 6024712"/>
                <a:gd name="connsiteX3" fmla="*/ 0 w 1630763"/>
                <a:gd name="connsiteY3" fmla="*/ 6024712 h 60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0763" h="6024712">
                  <a:moveTo>
                    <a:pt x="0" y="6024712"/>
                  </a:moveTo>
                  <a:lnTo>
                    <a:pt x="0" y="0"/>
                  </a:lnTo>
                  <a:lnTo>
                    <a:pt x="1630763" y="6024712"/>
                  </a:lnTo>
                  <a:lnTo>
                    <a:pt x="0" y="6024712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61" dirty="0"/>
            </a:p>
          </p:txBody>
        </p:sp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Civento</a:t>
            </a:r>
            <a:r>
              <a:rPr lang="de-DE" dirty="0" smtClean="0"/>
              <a:t>-Prozesse im Jugendamt</a:t>
            </a:r>
            <a:br>
              <a:rPr lang="de-DE" dirty="0" smtClean="0"/>
            </a:br>
            <a:r>
              <a:rPr lang="de-DE" dirty="0" smtClean="0"/>
              <a:t>des Landkreises Waldeck-Frankenberg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Präsentation vom 07.03.2023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5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Weitere Ideen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Finalisierung </a:t>
            </a:r>
            <a:r>
              <a:rPr lang="de-DE" dirty="0" smtClean="0">
                <a:sym typeface="Wingdings" panose="05000000000000000000" pitchFamily="2" charset="2"/>
              </a:rPr>
              <a:t>Investitionsförderung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Umstellung § 47 für Kitas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Kostenbeitragserklärungen von Eltern im Rahmen von Jugendhilfen (gemeinsame Empfehlungen zur Kostenbeteiligung in Hessen</a:t>
            </a:r>
            <a:r>
              <a:rPr lang="de-DE" dirty="0" smtClean="0">
                <a:sym typeface="Wingdings" panose="05000000000000000000" pitchFamily="2" charset="2"/>
              </a:rPr>
              <a:t>); in </a:t>
            </a:r>
            <a:r>
              <a:rPr lang="de-DE" dirty="0" err="1" smtClean="0">
                <a:sym typeface="Wingdings" panose="05000000000000000000" pitchFamily="2" charset="2"/>
              </a:rPr>
              <a:t>EfA</a:t>
            </a:r>
            <a:r>
              <a:rPr lang="de-DE" dirty="0" smtClean="0">
                <a:sym typeface="Wingdings" panose="05000000000000000000" pitchFamily="2" charset="2"/>
              </a:rPr>
              <a:t>-Lösung unberücksichtigt!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Anträge auf Nebenleistungen im Rahmen der Jugendhilfe (hessische Nebenleistungsempfehlungen</a:t>
            </a:r>
            <a:r>
              <a:rPr lang="de-DE" dirty="0" smtClean="0">
                <a:sym typeface="Wingdings" panose="05000000000000000000" pitchFamily="2" charset="2"/>
              </a:rPr>
              <a:t>); </a:t>
            </a:r>
            <a:r>
              <a:rPr lang="de-DE" dirty="0">
                <a:sym typeface="Wingdings" panose="05000000000000000000" pitchFamily="2" charset="2"/>
              </a:rPr>
              <a:t>in </a:t>
            </a:r>
            <a:r>
              <a:rPr lang="de-DE" dirty="0" err="1">
                <a:sym typeface="Wingdings" panose="05000000000000000000" pitchFamily="2" charset="2"/>
              </a:rPr>
              <a:t>EfA</a:t>
            </a:r>
            <a:r>
              <a:rPr lang="de-DE" dirty="0">
                <a:sym typeface="Wingdings" panose="05000000000000000000" pitchFamily="2" charset="2"/>
              </a:rPr>
              <a:t>-Lösung unberücksichtigt</a:t>
            </a:r>
            <a:r>
              <a:rPr lang="de-DE" dirty="0" smtClean="0">
                <a:sym typeface="Wingdings" panose="05000000000000000000" pitchFamily="2" charset="2"/>
              </a:rPr>
              <a:t>!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Bewerbungen für Pflegeeltern oder Adoptionsbewerber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Tx/>
              <a:buChar char="-"/>
            </a:pP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15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554722"/>
            <a:ext cx="6112274" cy="598117"/>
          </a:xfrm>
        </p:spPr>
        <p:txBody>
          <a:bodyPr/>
          <a:lstStyle/>
          <a:p>
            <a:r>
              <a:rPr lang="de-DE" dirty="0" smtClean="0"/>
              <a:t>Aussichten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018581"/>
            <a:ext cx="6117142" cy="436559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OZG 2.0?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 Frist wird gestrichen – aber weiterhin: Digitalisierung aller   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Leistungen!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 Priorisierung besonders wichtiger Verwaltungsleistungen    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 (wohl keine Jugendamts-Leistung)</a:t>
            </a:r>
          </a:p>
          <a:p>
            <a:pPr marL="285750" indent="-2857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 wird für länder- und kommunalspezifische Verwaltungsleistungen bleiben, da es die Digitalisierungsplattform des Landes Hessens ist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Bundesweite „Einer-für-alle“-Lösungen werden sukzessive kommen und können die </a:t>
            </a: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-Prozesse ablösen (siehe UVG-Antrag)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ym typeface="Wingdings" panose="05000000000000000000" pitchFamily="2" charset="2"/>
              </a:rPr>
              <a:t>Aber wann?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ym typeface="Wingdings" panose="05000000000000000000" pitchFamily="2" charset="2"/>
              </a:rPr>
              <a:t>Und sind die 1:1 übernehmbar? (siehe Bereich Kita: Stadtstaat Bremen </a:t>
            </a:r>
            <a:r>
              <a:rPr lang="de-DE" dirty="0">
                <a:sym typeface="Wingdings" panose="05000000000000000000" pitchFamily="2" charset="2"/>
              </a:rPr>
              <a:t>≠</a:t>
            </a:r>
            <a:r>
              <a:rPr lang="de-DE" dirty="0" smtClean="0">
                <a:sym typeface="Wingdings" panose="05000000000000000000" pitchFamily="2" charset="2"/>
              </a:rPr>
              <a:t> Kreisfreie Stadt in Hessen </a:t>
            </a:r>
            <a:r>
              <a:rPr lang="de-DE" dirty="0">
                <a:sym typeface="Wingdings" panose="05000000000000000000" pitchFamily="2" charset="2"/>
              </a:rPr>
              <a:t> ≠ </a:t>
            </a:r>
            <a:r>
              <a:rPr lang="de-DE" dirty="0" smtClean="0">
                <a:sym typeface="Wingdings" panose="05000000000000000000" pitchFamily="2" charset="2"/>
              </a:rPr>
              <a:t>Landkreis in Hessen)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ym typeface="Wingdings" panose="05000000000000000000" pitchFamily="2" charset="2"/>
              </a:rPr>
              <a:t>Wie werden die </a:t>
            </a:r>
            <a:r>
              <a:rPr lang="de-DE" dirty="0" err="1" smtClean="0">
                <a:sym typeface="Wingdings" panose="05000000000000000000" pitchFamily="2" charset="2"/>
              </a:rPr>
              <a:t>EfA</a:t>
            </a:r>
            <a:r>
              <a:rPr lang="de-DE" dirty="0" smtClean="0">
                <a:sym typeface="Wingdings" panose="05000000000000000000" pitchFamily="2" charset="2"/>
              </a:rPr>
              <a:t>-Lösungen langfristig finanziert?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smtClean="0">
                <a:sym typeface="Wingdings" panose="05000000000000000000" pitchFamily="2" charset="2"/>
              </a:rPr>
              <a:t>Werden tatsächlich alle Verwaltungsleistungen abgedeckt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502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Weiteres Vorgehen?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Bildung eines (dauerhaften) (Unter-)Arbeitskreises zur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(Weiter-)Entwicklung solcher Prozesse?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Vorteile: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Bündelung von Expertise (Prozesse werden auf breitere Beine gestellt)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Ressourcenschonende Umsetzung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Prozessoptimierung durch interkommunalen Austausch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Prozessoptimierung durch die „Erforschung“ der weiteren Möglichkeiten von </a:t>
            </a: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 (digitale Vorgangsbearbeitung Dokumentenmanagementsystem, etc.)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Schnittstellen für das Fachverfahren und die </a:t>
            </a:r>
            <a:r>
              <a:rPr lang="de-DE" dirty="0" err="1" smtClean="0">
                <a:sym typeface="Wingdings" panose="05000000000000000000" pitchFamily="2" charset="2"/>
              </a:rPr>
              <a:t>eAkte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Kein Konsens: Eigene Weiterentwicklung der Online-Prozesse möglich 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Unterstützung vom Land oder der ekom21 analog 2018?</a:t>
            </a:r>
          </a:p>
          <a:p>
            <a:pPr marL="285750" indent="-2857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74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3300552"/>
            <a:ext cx="6112274" cy="1346825"/>
          </a:xfrm>
        </p:spPr>
        <p:txBody>
          <a:bodyPr/>
          <a:lstStyle/>
          <a:p>
            <a:r>
              <a:rPr lang="de-DE" dirty="0" smtClean="0"/>
              <a:t>Diskussion und 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84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2631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 smtClean="0"/>
              <a:t>Hintergrund</a:t>
            </a:r>
          </a:p>
          <a:p>
            <a:pPr marL="342900" indent="-342900">
              <a:buAutoNum type="arabicPeriod"/>
            </a:pPr>
            <a:r>
              <a:rPr lang="de-DE" dirty="0" smtClean="0"/>
              <a:t>Umsetzung</a:t>
            </a:r>
          </a:p>
          <a:p>
            <a:pPr marL="342900" indent="-342900">
              <a:buAutoNum type="arabicPeriod"/>
            </a:pPr>
            <a:r>
              <a:rPr lang="de-DE" dirty="0" smtClean="0"/>
              <a:t>Ergebnisse und Präsentation unserer Prozesse</a:t>
            </a:r>
          </a:p>
          <a:p>
            <a:pPr marL="342900" indent="-342900">
              <a:buAutoNum type="arabicPeriod"/>
            </a:pPr>
            <a:r>
              <a:rPr lang="de-DE" dirty="0" smtClean="0"/>
              <a:t>Weitere Ideen</a:t>
            </a:r>
          </a:p>
          <a:p>
            <a:pPr marL="342900" indent="-342900">
              <a:buAutoNum type="arabicPeriod"/>
            </a:pPr>
            <a:r>
              <a:rPr lang="de-DE" dirty="0" smtClean="0"/>
              <a:t>Aussichten</a:t>
            </a:r>
          </a:p>
          <a:p>
            <a:pPr marL="342900" indent="-342900">
              <a:buAutoNum type="arabicPeriod"/>
            </a:pPr>
            <a:r>
              <a:rPr lang="de-DE" dirty="0" smtClean="0"/>
              <a:t>Weiteres Vorgehen?</a:t>
            </a:r>
          </a:p>
          <a:p>
            <a:pPr marL="342900" indent="-342900">
              <a:buAutoNum type="arabicPeriod"/>
            </a:pPr>
            <a:r>
              <a:rPr lang="de-DE" dirty="0" smtClean="0"/>
              <a:t>Diskussion und Fragen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206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263103"/>
          </a:xfrm>
        </p:spPr>
        <p:txBody>
          <a:bodyPr/>
          <a:lstStyle/>
          <a:p>
            <a:r>
              <a:rPr lang="de-DE" dirty="0" smtClean="0"/>
              <a:t>2018: Entwicklung von Online-Antragsverfahren für die Bereiche Unterhaltsvorschuss, Kita-Beitragsübernahme, Kindertagespflege mit </a:t>
            </a:r>
            <a:r>
              <a:rPr lang="de-DE" dirty="0" err="1" smtClean="0"/>
              <a:t>Civento</a:t>
            </a:r>
            <a:r>
              <a:rPr lang="de-DE" dirty="0" smtClean="0"/>
              <a:t> (Zusammenarbeit von LAK </a:t>
            </a:r>
            <a:r>
              <a:rPr lang="de-DE" dirty="0" err="1" smtClean="0"/>
              <a:t>Prosoz</a:t>
            </a:r>
            <a:r>
              <a:rPr lang="de-DE" dirty="0" smtClean="0"/>
              <a:t> + ekom21)</a:t>
            </a:r>
          </a:p>
          <a:p>
            <a:endParaRPr lang="de-DE" dirty="0"/>
          </a:p>
          <a:p>
            <a:r>
              <a:rPr lang="de-DE" dirty="0" err="1" smtClean="0"/>
              <a:t>Civento</a:t>
            </a:r>
            <a:r>
              <a:rPr lang="de-DE" dirty="0" smtClean="0"/>
              <a:t> = Digitalisierungsplattform des Landes Hessen, die allen Kommunen kostenfrei zur Verfügung gestellt wird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Civento</a:t>
            </a:r>
            <a:r>
              <a:rPr lang="de-DE" dirty="0" smtClean="0"/>
              <a:t> bietet Möglichkeit, Verwaltungsprozesse zu digitalisieren, insbesondere können internetbasierte Eingabemasken für Anträge, Meldungen oder sonstige Formulare erstellt werden</a:t>
            </a:r>
          </a:p>
        </p:txBody>
      </p:sp>
    </p:spTree>
    <p:extLst>
      <p:ext uri="{BB962C8B-B14F-4D97-AF65-F5344CB8AC3E}">
        <p14:creationId xmlns:p14="http://schemas.microsoft.com/office/powerpoint/2010/main" val="3399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263103"/>
          </a:xfrm>
        </p:spPr>
        <p:txBody>
          <a:bodyPr/>
          <a:lstStyle/>
          <a:p>
            <a:r>
              <a:rPr lang="de-DE" dirty="0" smtClean="0"/>
              <a:t>§ 1 Abs. 1 Onlinezugangsgesetz:</a:t>
            </a:r>
          </a:p>
          <a:p>
            <a:r>
              <a:rPr lang="de-DE" dirty="0" smtClean="0"/>
              <a:t>„Bund und Länder sind verpflichtet,… ihre Verwaltungsleistungen auch elektronisch … anzubieten“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 smtClean="0">
                <a:sym typeface="Wingdings" panose="05000000000000000000" pitchFamily="2" charset="2"/>
              </a:rPr>
              <a:t>OZG-Katalog mit mittlerweile 580 Verwaltungsleistungen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Aufkommende Fragen: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Wo finde ich gängige Verwaltungsleistungen wie den Antrag auf Übernahme der Kita-Gebühren oder den Antrag auf eine Negativbescheinigung?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Was ist mit länderspezifischen (z. B. Investitionsförderung von Kitas) oder kommunalen Verwaltungsleistungen?</a:t>
            </a:r>
          </a:p>
        </p:txBody>
      </p:sp>
    </p:spTree>
    <p:extLst>
      <p:ext uri="{BB962C8B-B14F-4D97-AF65-F5344CB8AC3E}">
        <p14:creationId xmlns:p14="http://schemas.microsoft.com/office/powerpoint/2010/main" val="18817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Recherche: </a:t>
            </a:r>
            <a:r>
              <a:rPr lang="de-DE" dirty="0" smtClean="0">
                <a:sym typeface="Wingdings" panose="05000000000000000000" pitchFamily="2" charset="2"/>
                <a:hlinkClick r:id="rId2"/>
              </a:rPr>
              <a:t>Landratsamt Fürstenfeldbruck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Folgerung: eigene Online-Prozesse zu den Verwaltungsleistungen mit </a:t>
            </a: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 entwickeln, bei denen es sinnvoll erscheint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u="sng" dirty="0" smtClean="0">
                <a:sym typeface="Wingdings" panose="05000000000000000000" pitchFamily="2" charset="2"/>
              </a:rPr>
              <a:t>Vorteile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Kunden haben die Möglichkeit, Anträge oder Erklärungen digital abzugeben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Pflichtfelder, Pflichtanhänge oder erläuternde Texte verhindern unvollständige Anträge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(Vorbereitung auf) </a:t>
            </a:r>
            <a:r>
              <a:rPr lang="de-DE" dirty="0" err="1" smtClean="0">
                <a:sym typeface="Wingdings" panose="05000000000000000000" pitchFamily="2" charset="2"/>
              </a:rPr>
              <a:t>eAkte</a:t>
            </a:r>
            <a:r>
              <a:rPr lang="de-DE" dirty="0" smtClean="0">
                <a:sym typeface="Wingdings" panose="05000000000000000000" pitchFamily="2" charset="2"/>
              </a:rPr>
              <a:t>: Schnelle, einfache und medienbruchfreie Übernahme in Akte möglich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Perspektivisch: Schnittstellen zu Fachverfahren?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Datenschutzkonformer Übermittlungsweg</a:t>
            </a:r>
          </a:p>
        </p:txBody>
      </p:sp>
    </p:spTree>
    <p:extLst>
      <p:ext uri="{BB962C8B-B14F-4D97-AF65-F5344CB8AC3E}">
        <p14:creationId xmlns:p14="http://schemas.microsoft.com/office/powerpoint/2010/main" val="990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Umsetzung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dirty="0" smtClean="0">
                <a:sym typeface="Wingdings" panose="05000000000000000000" pitchFamily="2" charset="2"/>
              </a:rPr>
              <a:t>Konzeption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Wie sieht der analoge Prozess aus?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Wie kann ein digitaler Prozess aussehen?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sym typeface="Wingdings" panose="05000000000000000000" pitchFamily="2" charset="2"/>
              </a:rPr>
              <a:t>Welche Funktionen aus </a:t>
            </a: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 kann man nutzen?</a:t>
            </a:r>
          </a:p>
          <a:p>
            <a:pPr marL="285750" indent="-2857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Beispiel: </a:t>
            </a:r>
            <a:r>
              <a:rPr lang="de-DE" dirty="0" smtClean="0">
                <a:sym typeface="Wingdings" panose="05000000000000000000" pitchFamily="2" charset="2"/>
                <a:hlinkClick r:id="rId2" action="ppaction://hlinkfile"/>
              </a:rPr>
              <a:t>Hilfe durch eine Gesundheitsfachkraft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                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2. Hausinterner </a:t>
            </a:r>
            <a:r>
              <a:rPr lang="de-DE" dirty="0" err="1" smtClean="0">
                <a:sym typeface="Wingdings" panose="05000000000000000000" pitchFamily="2" charset="2"/>
              </a:rPr>
              <a:t>Civento</a:t>
            </a:r>
            <a:r>
              <a:rPr lang="de-DE" dirty="0" smtClean="0">
                <a:sym typeface="Wingdings" panose="05000000000000000000" pitchFamily="2" charset="2"/>
              </a:rPr>
              <a:t>-Prozessdesigner baut Prototypen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3. Test, Korrektur und Abstimmung mit dem Sachgebiet bis zur finalen </a:t>
            </a:r>
            <a:r>
              <a:rPr lang="de-DE" dirty="0" err="1" smtClean="0">
                <a:sym typeface="Wingdings" panose="05000000000000000000" pitchFamily="2" charset="2"/>
              </a:rPr>
              <a:t>Produktivnehmung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Aus Sicht des Fachamtes: Überschaubarer Aufwand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6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Ergebnisse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2"/>
              </a:rPr>
              <a:t>Digitales </a:t>
            </a:r>
            <a:r>
              <a:rPr lang="de-DE" dirty="0">
                <a:sym typeface="Wingdings" panose="05000000000000000000" pitchFamily="2" charset="2"/>
                <a:hlinkClick r:id="rId2"/>
              </a:rPr>
              <a:t>Kontaktformular (</a:t>
            </a:r>
            <a:r>
              <a:rPr lang="de-DE" dirty="0" err="1">
                <a:sym typeface="Wingdings" panose="05000000000000000000" pitchFamily="2" charset="2"/>
                <a:hlinkClick r:id="rId2"/>
              </a:rPr>
              <a:t>hausweit</a:t>
            </a:r>
            <a:r>
              <a:rPr lang="de-DE" dirty="0" smtClean="0">
                <a:sym typeface="Wingdings" panose="05000000000000000000" pitchFamily="2" charset="2"/>
                <a:hlinkClick r:id="rId2"/>
              </a:rPr>
              <a:t>)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72" y="3069386"/>
            <a:ext cx="5800767" cy="23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Ergebnisse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8879" y="2397864"/>
            <a:ext cx="6117142" cy="39863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2"/>
              </a:rPr>
              <a:t>Antrag auf Auskunft über Alleinsorge aus dem Sorgeregister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3"/>
              </a:rPr>
              <a:t>Antrag auf Hilfe durch eine Gesundheitsfachkraft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4"/>
              </a:rPr>
              <a:t>Antrag auf Stundung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5"/>
              </a:rPr>
              <a:t>Meldungen nach § 47 SGB VIII für Kitas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Meldungen nach § 47 SGB VIII für Jugendhilfeeinrichtungen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       </a:t>
            </a:r>
            <a:r>
              <a:rPr lang="de-DE" dirty="0" smtClean="0">
                <a:sym typeface="Wingdings" panose="05000000000000000000" pitchFamily="2" charset="2"/>
                <a:hlinkClick r:id="rId6"/>
              </a:rPr>
              <a:t>Konto erstellen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 </a:t>
            </a:r>
            <a:r>
              <a:rPr lang="de-DE" dirty="0" smtClean="0">
                <a:sym typeface="Wingdings" panose="05000000000000000000" pitchFamily="2" charset="2"/>
                <a:hlinkClick r:id="rId7"/>
              </a:rPr>
              <a:t>Meldungen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8"/>
              </a:rPr>
              <a:t>Prototyp</a:t>
            </a:r>
            <a:r>
              <a:rPr lang="de-DE" dirty="0" smtClean="0">
                <a:sym typeface="Wingdings" panose="05000000000000000000" pitchFamily="2" charset="2"/>
                <a:hlinkClick r:id="rId8"/>
              </a:rPr>
              <a:t>: Antrag auf Investitionsförderung von Kitas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9"/>
              </a:rPr>
              <a:t>Erlaubnis </a:t>
            </a:r>
            <a:r>
              <a:rPr lang="de-DE" dirty="0">
                <a:sym typeface="Wingdings" panose="05000000000000000000" pitchFamily="2" charset="2"/>
                <a:hlinkClick r:id="rId9"/>
              </a:rPr>
              <a:t>zur Kindertagespflege (übernommen</a:t>
            </a:r>
            <a:r>
              <a:rPr lang="de-DE" dirty="0" smtClean="0">
                <a:sym typeface="Wingdings" panose="05000000000000000000" pitchFamily="2" charset="2"/>
                <a:hlinkClick r:id="rId9"/>
              </a:rPr>
              <a:t>)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  <a:hlinkClick r:id="rId10"/>
              </a:rPr>
              <a:t>Förderung Kindertagespflege </a:t>
            </a:r>
            <a:r>
              <a:rPr lang="de-DE" dirty="0" smtClean="0">
                <a:sym typeface="Wingdings" panose="05000000000000000000" pitchFamily="2" charset="2"/>
              </a:rPr>
              <a:t>+ </a:t>
            </a:r>
            <a:r>
              <a:rPr lang="de-DE" dirty="0" smtClean="0">
                <a:sym typeface="Wingdings" panose="05000000000000000000" pitchFamily="2" charset="2"/>
                <a:hlinkClick r:id="rId11"/>
              </a:rPr>
              <a:t>Erlass Kostenbeitrag </a:t>
            </a:r>
            <a:r>
              <a:rPr lang="de-DE" dirty="0" smtClean="0">
                <a:sym typeface="Wingdings" panose="05000000000000000000" pitchFamily="2" charset="2"/>
              </a:rPr>
              <a:t>(eigene Lösung aufgrund Satzung)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UVG-Antrag („Hessenlösung“)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Übernahme der Kita-Beiträge („Hessenlösung“)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99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3793" y="1787636"/>
            <a:ext cx="6112274" cy="598117"/>
          </a:xfrm>
        </p:spPr>
        <p:txBody>
          <a:bodyPr/>
          <a:lstStyle/>
          <a:p>
            <a:r>
              <a:rPr lang="de-DE" dirty="0" smtClean="0"/>
              <a:t>Ergebnisse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58" y="2227815"/>
            <a:ext cx="3267836" cy="19641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309" y="4231534"/>
            <a:ext cx="4115734" cy="23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LF_FD_Soziales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b="0" i="0" dirty="0" smtClean="0">
            <a:latin typeface="Source Sans Pro" charset="0"/>
            <a:ea typeface="Source Sans Pro" charset="0"/>
            <a:cs typeface="Source Sans 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LF_FD_Soziales" id="{8FB1374E-C0A7-E446-8978-807421C8006D}" vid="{90E94E03-013B-5941-A4FC-7FFDFE4995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LLF_FD_Soziales</Template>
  <TotalTime>0</TotalTime>
  <Words>590</Words>
  <Application>Microsoft Office PowerPoint</Application>
  <PresentationFormat>Benutzerdefiniert</PresentationFormat>
  <Paragraphs>102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Bitter</vt:lpstr>
      <vt:lpstr>Calibri</vt:lpstr>
      <vt:lpstr>Courier New</vt:lpstr>
      <vt:lpstr>Source Sans Pro</vt:lpstr>
      <vt:lpstr>Wingdings</vt:lpstr>
      <vt:lpstr>LLF_FD_Soziales</vt:lpstr>
      <vt:lpstr>Civento-Prozesse im Jugendamt des Landkreises Waldeck-Frankenberg</vt:lpstr>
      <vt:lpstr>Gliederung</vt:lpstr>
      <vt:lpstr>Hintergrund</vt:lpstr>
      <vt:lpstr>Hintergrund</vt:lpstr>
      <vt:lpstr>Hintergrund</vt:lpstr>
      <vt:lpstr>Umsetzung</vt:lpstr>
      <vt:lpstr>Ergebnisse</vt:lpstr>
      <vt:lpstr>Ergebnisse</vt:lpstr>
      <vt:lpstr>Ergebnisse</vt:lpstr>
      <vt:lpstr>Weitere Ideen</vt:lpstr>
      <vt:lpstr>Aussichten</vt:lpstr>
      <vt:lpstr>Weiteres Vorgehen?</vt:lpstr>
      <vt:lpstr>Diskussion und Fragen</vt:lpstr>
    </vt:vector>
  </TitlesOfParts>
  <Company>Kreisausschuss des Landkreis Waldeck-Frankenberg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Keim, Niklas</cp:lastModifiedBy>
  <cp:revision>25</cp:revision>
  <dcterms:created xsi:type="dcterms:W3CDTF">2018-01-22T17:44:17Z</dcterms:created>
  <dcterms:modified xsi:type="dcterms:W3CDTF">2023-03-03T11:35:52Z</dcterms:modified>
</cp:coreProperties>
</file>