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9900CC"/>
    <a:srgbClr val="0000FF"/>
    <a:srgbClr val="FF00FF"/>
    <a:srgbClr val="FF0000"/>
    <a:srgbClr val="008000"/>
    <a:srgbClr val="CC330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6010AF3E-1BAD-FCA4-59D0-1C1632DE1332}"/>
              </a:ext>
            </a:extLst>
          </p:cNvPr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0C7F217C-0DED-5B17-81F1-0DF270EBE712}"/>
              </a:ext>
            </a:extLst>
          </p:cNvPr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5CCA11C8-B4C6-F416-7340-98651EA7289E}"/>
              </a:ext>
            </a:extLst>
          </p:cNvPr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5" name="Datumsplatzhalter 27">
            <a:extLst>
              <a:ext uri="{FF2B5EF4-FFF2-40B4-BE49-F238E27FC236}">
                <a16:creationId xmlns:a16="http://schemas.microsoft.com/office/drawing/2014/main" id="{7A5A82A2-2BD5-87D5-9D75-FA8CC9EA85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6952754-7871-48F0-8C50-69B0707564CD}" type="datetimeFigureOut">
              <a:rPr lang="en-US"/>
              <a:pPr>
                <a:defRPr/>
              </a:pPr>
              <a:t>9/21/2022</a:t>
            </a:fld>
            <a:endParaRPr lang="en-US" dirty="0"/>
          </a:p>
        </p:txBody>
      </p:sp>
      <p:sp>
        <p:nvSpPr>
          <p:cNvPr id="6" name="Fußzeilenplatzhalter 16">
            <a:extLst>
              <a:ext uri="{FF2B5EF4-FFF2-40B4-BE49-F238E27FC236}">
                <a16:creationId xmlns:a16="http://schemas.microsoft.com/office/drawing/2014/main" id="{470B34EF-F37B-F89D-49FB-DA6B35A09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28">
            <a:extLst>
              <a:ext uri="{FF2B5EF4-FFF2-40B4-BE49-F238E27FC236}">
                <a16:creationId xmlns:a16="http://schemas.microsoft.com/office/drawing/2014/main" id="{8A16456E-ADBE-87BC-A694-1B75406EA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2E5E86F-8A9F-4CBE-9911-95017D8CD4D2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9997229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13">
            <a:extLst>
              <a:ext uri="{FF2B5EF4-FFF2-40B4-BE49-F238E27FC236}">
                <a16:creationId xmlns:a16="http://schemas.microsoft.com/office/drawing/2014/main" id="{C20082D9-A1EA-7DAC-9144-E05A7B1CF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BCC61-9527-42E5-BEEF-ABE2779F57A1}" type="datetimeFigureOut">
              <a:rPr lang="en-US"/>
              <a:pPr>
                <a:defRPr/>
              </a:pPr>
              <a:t>9/21/2022</a:t>
            </a:fld>
            <a:endParaRPr lang="en-US" dirty="0"/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C329CB8B-5807-2661-37C1-B363F9873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22">
            <a:extLst>
              <a:ext uri="{FF2B5EF4-FFF2-40B4-BE49-F238E27FC236}">
                <a16:creationId xmlns:a16="http://schemas.microsoft.com/office/drawing/2014/main" id="{A0717A33-8C1A-B6FC-6C18-E1DE098B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E1E0FA-1BA7-4F54-BB89-60A3F4C47617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776904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7CEAF04-E2E1-5764-80D3-DA99D9CEB603}"/>
              </a:ext>
            </a:extLst>
          </p:cNvPr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7E7E205-CAF8-98EA-2C87-60F575825427}"/>
              </a:ext>
            </a:extLst>
          </p:cNvPr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82B11DF5-76FB-7360-CB15-F7748DD40EAE}"/>
              </a:ext>
            </a:extLst>
          </p:cNvPr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90DC0BAD-A784-F3EA-440D-0309DBB9CD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2221B-77AA-44D1-AD80-5C123BE51E69}" type="datetimeFigureOut">
              <a:rPr lang="en-US"/>
              <a:pPr>
                <a:defRPr/>
              </a:pPr>
              <a:t>9/21/2022</a:t>
            </a:fld>
            <a:endParaRPr lang="en-US" dirty="0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3EA8C467-0388-FF79-30CB-4E6C683DE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68D19BEA-09DC-30BB-BC55-F5FD4DB22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fld id="{A8D79943-E3F4-4DF0-B544-D02CE080E606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7746050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6169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3" name="Datumsplatzhalter 13">
            <a:extLst>
              <a:ext uri="{FF2B5EF4-FFF2-40B4-BE49-F238E27FC236}">
                <a16:creationId xmlns:a16="http://schemas.microsoft.com/office/drawing/2014/main" id="{1FA5E494-5057-4032-696E-1BD12BA84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4EB1C-9C13-4DA9-86EF-3ACDBB917D9E}" type="datetimeFigureOut">
              <a:rPr lang="en-US"/>
              <a:pPr>
                <a:defRPr/>
              </a:pPr>
              <a:t>9/21/2022</a:t>
            </a:fld>
            <a:endParaRPr lang="en-US" dirty="0"/>
          </a:p>
        </p:txBody>
      </p:sp>
      <p:sp>
        <p:nvSpPr>
          <p:cNvPr id="4" name="Fußzeilenplatzhalter 2">
            <a:extLst>
              <a:ext uri="{FF2B5EF4-FFF2-40B4-BE49-F238E27FC236}">
                <a16:creationId xmlns:a16="http://schemas.microsoft.com/office/drawing/2014/main" id="{60B1D521-474C-F21D-1B74-4A939F3B4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liennummernplatzhalter 22">
            <a:extLst>
              <a:ext uri="{FF2B5EF4-FFF2-40B4-BE49-F238E27FC236}">
                <a16:creationId xmlns:a16="http://schemas.microsoft.com/office/drawing/2014/main" id="{90D9C0E3-C494-AADF-3327-B00557253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6BF747-8FC8-4533-B9E9-FC3B1AF8F4FE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77467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00048477-1716-223C-3F03-C63F9EB14212}"/>
              </a:ext>
            </a:extLst>
          </p:cNvPr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46AFCE41-B241-5CB7-9EFA-BB82AF393F38}"/>
              </a:ext>
            </a:extLst>
          </p:cNvPr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7DBA614-2463-8246-3441-361E644A58F0}"/>
              </a:ext>
            </a:extLst>
          </p:cNvPr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7" name="Datumsplatzhalter 11">
            <a:extLst>
              <a:ext uri="{FF2B5EF4-FFF2-40B4-BE49-F238E27FC236}">
                <a16:creationId xmlns:a16="http://schemas.microsoft.com/office/drawing/2014/main" id="{7842E1B7-D808-64D7-DC4C-2AC0B6436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6328E-8041-4E9A-85E0-434FDEE9FCA3}" type="datetimeFigureOut">
              <a:rPr lang="en-US"/>
              <a:pPr>
                <a:defRPr/>
              </a:pPr>
              <a:t>9/21/2022</a:t>
            </a:fld>
            <a:endParaRPr lang="en-US"/>
          </a:p>
        </p:txBody>
      </p:sp>
      <p:sp>
        <p:nvSpPr>
          <p:cNvPr id="8" name="Foliennummernplatzhalter 12">
            <a:extLst>
              <a:ext uri="{FF2B5EF4-FFF2-40B4-BE49-F238E27FC236}">
                <a16:creationId xmlns:a16="http://schemas.microsoft.com/office/drawing/2014/main" id="{7EF9337B-AB27-5A35-E97A-E98D7413F3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fld id="{3007AE3F-F9FD-47ED-BD77-9C4C81D2F9B9}" type="slidenum">
              <a:rPr lang="en-US" altLang="de-DE"/>
              <a:pPr/>
              <a:t>‹Nr.›</a:t>
            </a:fld>
            <a:endParaRPr lang="en-US" altLang="de-DE"/>
          </a:p>
        </p:txBody>
      </p:sp>
      <p:sp>
        <p:nvSpPr>
          <p:cNvPr id="9" name="Fußzeilenplatzhalter 13">
            <a:extLst>
              <a:ext uri="{FF2B5EF4-FFF2-40B4-BE49-F238E27FC236}">
                <a16:creationId xmlns:a16="http://schemas.microsoft.com/office/drawing/2014/main" id="{3AEFFB19-E781-CB3C-39A2-01D1F62966D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5817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3" name="Datumsplatzhalter 7">
            <a:extLst>
              <a:ext uri="{FF2B5EF4-FFF2-40B4-BE49-F238E27FC236}">
                <a16:creationId xmlns:a16="http://schemas.microsoft.com/office/drawing/2014/main" id="{60E0033E-F32B-6358-AB24-C7FF5BB6A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CFB088C-0F41-42FC-9E5B-1AD8F3D9CB03}" type="datetimeFigureOut">
              <a:rPr lang="en-US"/>
              <a:pPr>
                <a:defRPr/>
              </a:pPr>
              <a:t>9/21/2022</a:t>
            </a:fld>
            <a:endParaRPr lang="en-US"/>
          </a:p>
        </p:txBody>
      </p:sp>
      <p:sp>
        <p:nvSpPr>
          <p:cNvPr id="4" name="Foliennummernplatzhalter 9">
            <a:extLst>
              <a:ext uri="{FF2B5EF4-FFF2-40B4-BE49-F238E27FC236}">
                <a16:creationId xmlns:a16="http://schemas.microsoft.com/office/drawing/2014/main" id="{C54B3620-E31E-D31C-5620-F12E52DDDD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B7DDA4E-C921-4AAF-92BF-0D5CCAF97CF4}" type="slidenum">
              <a:rPr lang="en-US" altLang="de-DE"/>
              <a:pPr/>
              <a:t>‹Nr.›</a:t>
            </a:fld>
            <a:endParaRPr lang="en-US" altLang="de-DE"/>
          </a:p>
        </p:txBody>
      </p:sp>
      <p:sp>
        <p:nvSpPr>
          <p:cNvPr id="5" name="Fußzeilenplatzhalter 11">
            <a:extLst>
              <a:ext uri="{FF2B5EF4-FFF2-40B4-BE49-F238E27FC236}">
                <a16:creationId xmlns:a16="http://schemas.microsoft.com/office/drawing/2014/main" id="{722CC5EA-D5D0-2DBA-27FB-839896A8ADB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863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3" name="Datumsplatzhalter 9">
            <a:extLst>
              <a:ext uri="{FF2B5EF4-FFF2-40B4-BE49-F238E27FC236}">
                <a16:creationId xmlns:a16="http://schemas.microsoft.com/office/drawing/2014/main" id="{4BDAA1ED-7DC3-5ED9-B107-D2971E01A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9C08594-0FBE-48F0-A132-358D5745964B}" type="datetimeFigureOut">
              <a:rPr lang="en-US"/>
              <a:pPr>
                <a:defRPr/>
              </a:pPr>
              <a:t>9/21/2022</a:t>
            </a:fld>
            <a:endParaRPr lang="en-US"/>
          </a:p>
        </p:txBody>
      </p:sp>
      <p:sp>
        <p:nvSpPr>
          <p:cNvPr id="4" name="Foliennummernplatzhalter 11">
            <a:extLst>
              <a:ext uri="{FF2B5EF4-FFF2-40B4-BE49-F238E27FC236}">
                <a16:creationId xmlns:a16="http://schemas.microsoft.com/office/drawing/2014/main" id="{6DE9A8FB-70DF-E9C7-A7E8-2C56571662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8120D43-3151-422A-9ECD-6409DECE207F}" type="slidenum">
              <a:rPr lang="en-US" altLang="de-DE"/>
              <a:pPr/>
              <a:t>‹Nr.›</a:t>
            </a:fld>
            <a:endParaRPr lang="en-US" altLang="de-DE"/>
          </a:p>
        </p:txBody>
      </p:sp>
      <p:sp>
        <p:nvSpPr>
          <p:cNvPr id="5" name="Fußzeilenplatzhalter 13">
            <a:extLst>
              <a:ext uri="{FF2B5EF4-FFF2-40B4-BE49-F238E27FC236}">
                <a16:creationId xmlns:a16="http://schemas.microsoft.com/office/drawing/2014/main" id="{D8ED5103-21B8-8FB1-DAF7-FA53742EA9B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577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umsplatzhalter 13">
            <a:extLst>
              <a:ext uri="{FF2B5EF4-FFF2-40B4-BE49-F238E27FC236}">
                <a16:creationId xmlns:a16="http://schemas.microsoft.com/office/drawing/2014/main" id="{FB03EDF5-60E2-FC62-C1B0-5EBAD3052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D64CA-5052-41C2-B1F9-8CE82BF5AB83}" type="datetimeFigureOut">
              <a:rPr lang="en-US"/>
              <a:pPr>
                <a:defRPr/>
              </a:pPr>
              <a:t>9/21/2022</a:t>
            </a:fld>
            <a:endParaRPr lang="en-US" dirty="0"/>
          </a:p>
        </p:txBody>
      </p:sp>
      <p:sp>
        <p:nvSpPr>
          <p:cNvPr id="4" name="Fußzeilenplatzhalter 2">
            <a:extLst>
              <a:ext uri="{FF2B5EF4-FFF2-40B4-BE49-F238E27FC236}">
                <a16:creationId xmlns:a16="http://schemas.microsoft.com/office/drawing/2014/main" id="{BF37EDBB-5F28-049A-0209-A6D1210B3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liennummernplatzhalter 22">
            <a:extLst>
              <a:ext uri="{FF2B5EF4-FFF2-40B4-BE49-F238E27FC236}">
                <a16:creationId xmlns:a16="http://schemas.microsoft.com/office/drawing/2014/main" id="{E4741234-E062-2796-9375-36B9C98E4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056BD4-154D-4CEB-9CFF-E12C715FF72D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271529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7F9A571B-4FAA-E500-1D6A-AA34511BE35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39750" y="620713"/>
            <a:ext cx="5043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de-DE" sz="1800" b="1">
                <a:solidFill>
                  <a:schemeClr val="accent2"/>
                </a:solidFill>
                <a:latin typeface="Segoe UI" pitchFamily="34" charset="0"/>
                <a:cs typeface="Segoe UI" pitchFamily="34" charset="0"/>
              </a:rPr>
              <a:t>Auswertung von Aktionen in PROSOZ 14plus</a:t>
            </a:r>
          </a:p>
        </p:txBody>
      </p:sp>
    </p:spTree>
    <p:extLst>
      <p:ext uri="{BB962C8B-B14F-4D97-AF65-F5344CB8AC3E}">
        <p14:creationId xmlns:p14="http://schemas.microsoft.com/office/powerpoint/2010/main" val="802952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13">
            <a:extLst>
              <a:ext uri="{FF2B5EF4-FFF2-40B4-BE49-F238E27FC236}">
                <a16:creationId xmlns:a16="http://schemas.microsoft.com/office/drawing/2014/main" id="{6101DFD0-3E5A-0F86-B182-B83B5200B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AE9D5-F98A-469E-9028-7ADC0E4A54E1}" type="datetimeFigureOut">
              <a:rPr lang="en-US"/>
              <a:pPr>
                <a:defRPr/>
              </a:pPr>
              <a:t>9/21/2022</a:t>
            </a:fld>
            <a:endParaRPr lang="en-US" dirty="0"/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9D3CE3E2-7E26-6F71-722D-A506A8EAD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22">
            <a:extLst>
              <a:ext uri="{FF2B5EF4-FFF2-40B4-BE49-F238E27FC236}">
                <a16:creationId xmlns:a16="http://schemas.microsoft.com/office/drawing/2014/main" id="{2BB8F984-711B-7A7D-446C-625DE172F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11D531-89CA-4774-973C-3CD3F278CD37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777698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175B6852-CA0A-C783-BB06-E97B60F40F9D}"/>
              </a:ext>
            </a:extLst>
          </p:cNvPr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245425A1-D17C-2CAC-A228-12066AEC995E}"/>
              </a:ext>
            </a:extLst>
          </p:cNvPr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B68DCC0-375D-5CC4-D9A4-51D5F63945A8}"/>
              </a:ext>
            </a:extLst>
          </p:cNvPr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522E9B8A-E630-39C0-10AB-6B23F0E44F0F}"/>
              </a:ext>
            </a:extLst>
          </p:cNvPr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de-DE" noProof="0"/>
              <a:t>Bild durch Klicken auf Symbol hinzufügen</a:t>
            </a:r>
            <a:endParaRPr lang="en-US" noProof="0" dirty="0"/>
          </a:p>
        </p:txBody>
      </p:sp>
      <p:sp>
        <p:nvSpPr>
          <p:cNvPr id="9" name="Datumsplatzhalter 11">
            <a:extLst>
              <a:ext uri="{FF2B5EF4-FFF2-40B4-BE49-F238E27FC236}">
                <a16:creationId xmlns:a16="http://schemas.microsoft.com/office/drawing/2014/main" id="{8D855893-4108-4747-37CA-00FF4047AC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FBDD7C5-5237-46F6-8389-1B8E97696D86}" type="datetimeFigureOut">
              <a:rPr lang="en-US"/>
              <a:pPr>
                <a:defRPr/>
              </a:pPr>
              <a:t>9/21/2022</a:t>
            </a:fld>
            <a:endParaRPr lang="en-US"/>
          </a:p>
        </p:txBody>
      </p:sp>
      <p:sp>
        <p:nvSpPr>
          <p:cNvPr id="10" name="Foliennummernplatzhalter 12">
            <a:extLst>
              <a:ext uri="{FF2B5EF4-FFF2-40B4-BE49-F238E27FC236}">
                <a16:creationId xmlns:a16="http://schemas.microsoft.com/office/drawing/2014/main" id="{44DA9550-EF15-4DEC-70A3-FA27F58BD1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fld id="{3D55FBDD-5557-4402-BE19-AD8705808BB8}" type="slidenum">
              <a:rPr lang="en-US" altLang="de-DE"/>
              <a:pPr/>
              <a:t>‹Nr.›</a:t>
            </a:fld>
            <a:endParaRPr lang="en-US" altLang="de-DE"/>
          </a:p>
        </p:txBody>
      </p:sp>
      <p:sp>
        <p:nvSpPr>
          <p:cNvPr id="11" name="Fußzeilenplatzhalter 13">
            <a:extLst>
              <a:ext uri="{FF2B5EF4-FFF2-40B4-BE49-F238E27FC236}">
                <a16:creationId xmlns:a16="http://schemas.microsoft.com/office/drawing/2014/main" id="{F2A2835E-7DB7-51CD-6666-15D8A473B26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2715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21">
            <a:extLst>
              <a:ext uri="{FF2B5EF4-FFF2-40B4-BE49-F238E27FC236}">
                <a16:creationId xmlns:a16="http://schemas.microsoft.com/office/drawing/2014/main" id="{50437D43-7AE1-27E4-F3A7-B1CB3799C22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  <a:endParaRPr lang="en-US" altLang="de-DE"/>
          </a:p>
        </p:txBody>
      </p:sp>
      <p:sp>
        <p:nvSpPr>
          <p:cNvPr id="1027" name="Textplatzhalter 12">
            <a:extLst>
              <a:ext uri="{FF2B5EF4-FFF2-40B4-BE49-F238E27FC236}">
                <a16:creationId xmlns:a16="http://schemas.microsoft.com/office/drawing/2014/main" id="{CE86AAB0-21C6-20DE-9372-C62A695EBA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  <a:endParaRPr lang="en-US" altLang="de-DE"/>
          </a:p>
        </p:txBody>
      </p:sp>
      <p:sp>
        <p:nvSpPr>
          <p:cNvPr id="14" name="Datumsplatzhalter 13">
            <a:extLst>
              <a:ext uri="{FF2B5EF4-FFF2-40B4-BE49-F238E27FC236}">
                <a16:creationId xmlns:a16="http://schemas.microsoft.com/office/drawing/2014/main" id="{9BC91DEC-090B-39E3-16CA-10A4BEC8FC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EC4A286-6938-44A0-864D-6C3AD500D7F0}" type="datetimeFigureOut">
              <a:rPr lang="en-US"/>
              <a:pPr>
                <a:defRPr/>
              </a:pPr>
              <a:t>9/21/2022</a:t>
            </a:fld>
            <a:endParaRPr lang="en-US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D7E2EEB-167A-4A5C-E198-4910C7136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58ECDF1-F6E5-BCB7-C5F4-AF79E3046B80}"/>
              </a:ext>
            </a:extLst>
          </p:cNvPr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C9DAC05-01AE-B748-35F9-FE4E64E184C4}"/>
              </a:ext>
            </a:extLst>
          </p:cNvPr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8C22B15-9310-D565-8C1C-C790A6B0F7FD}"/>
              </a:ext>
            </a:extLst>
          </p:cNvPr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Foliennummernplatzhalter 22">
            <a:extLst>
              <a:ext uri="{FF2B5EF4-FFF2-40B4-BE49-F238E27FC236}">
                <a16:creationId xmlns:a16="http://schemas.microsoft.com/office/drawing/2014/main" id="{A2B973B0-602B-618B-08F0-4235890FB9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fld id="{75A58D8C-9071-4420-BACC-8266AFB3FC7F}" type="slidenum">
              <a:rPr lang="en-US" altLang="de-DE"/>
              <a:pPr/>
              <a:t>‹Nr.›</a:t>
            </a:fld>
            <a:endParaRPr lang="en-US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0" r:id="rId2"/>
    <p:sldLayoutId id="2147483705" r:id="rId3"/>
    <p:sldLayoutId id="2147483706" r:id="rId4"/>
    <p:sldLayoutId id="2147483707" r:id="rId5"/>
    <p:sldLayoutId id="2147483701" r:id="rId6"/>
    <p:sldLayoutId id="2147483708" r:id="rId7"/>
    <p:sldLayoutId id="2147483702" r:id="rId8"/>
    <p:sldLayoutId id="2147483709" r:id="rId9"/>
    <p:sldLayoutId id="2147483703" r:id="rId10"/>
    <p:sldLayoutId id="2147483710" r:id="rId11"/>
    <p:sldLayoutId id="214748371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1">
            <a:extLst>
              <a:ext uri="{FF2B5EF4-FFF2-40B4-BE49-F238E27FC236}">
                <a16:creationId xmlns:a16="http://schemas.microsoft.com/office/drawing/2014/main" id="{CFA64BBE-C640-2357-5BF1-1A3948F0206B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1676400"/>
            <a:ext cx="1881188" cy="1263650"/>
            <a:chOff x="1440" y="2256"/>
            <a:chExt cx="1185" cy="796"/>
          </a:xfrm>
        </p:grpSpPr>
        <p:sp>
          <p:nvSpPr>
            <p:cNvPr id="10252" name="Text Box 19">
              <a:extLst>
                <a:ext uri="{FF2B5EF4-FFF2-40B4-BE49-F238E27FC236}">
                  <a16:creationId xmlns:a16="http://schemas.microsoft.com/office/drawing/2014/main" id="{4A64DE8E-A9FC-5BDC-2652-9083CF09EE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586"/>
              <a:ext cx="1185" cy="46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chemeClr val="accent2"/>
                  </a:solidFill>
                </a:rPr>
                <a:t>vorgang</a:t>
              </a:r>
              <a:endParaRPr lang="de-DE" altLang="de-DE" sz="1400"/>
            </a:p>
            <a:p>
              <a:r>
                <a:rPr lang="de-DE" altLang="de-DE" sz="1400">
                  <a:solidFill>
                    <a:srgbClr val="008000"/>
                  </a:solidFill>
                </a:rPr>
                <a:t>massnahme</a:t>
              </a:r>
            </a:p>
            <a:p>
              <a:r>
                <a:rPr lang="de-DE" altLang="de-DE" sz="1400">
                  <a:solidFill>
                    <a:srgbClr val="CC3300"/>
                  </a:solidFill>
                </a:rPr>
                <a:t>massnart</a:t>
              </a:r>
              <a:endParaRPr lang="de-DE" altLang="de-DE" sz="1400"/>
            </a:p>
          </p:txBody>
        </p:sp>
        <p:sp>
          <p:nvSpPr>
            <p:cNvPr id="10253" name="Text Box 20">
              <a:extLst>
                <a:ext uri="{FF2B5EF4-FFF2-40B4-BE49-F238E27FC236}">
                  <a16:creationId xmlns:a16="http://schemas.microsoft.com/office/drawing/2014/main" id="{B845AC8B-C36F-D45D-720D-8DC29FEEE1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256"/>
              <a:ext cx="1185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Aktion im Vorgang</a:t>
              </a:r>
            </a:p>
            <a:p>
              <a:r>
                <a:rPr lang="de-DE" altLang="de-DE" sz="1400"/>
                <a:t>n_vorgmassnahme</a:t>
              </a:r>
              <a:endParaRPr lang="de-DE" altLang="de-DE" sz="1400" b="1"/>
            </a:p>
          </p:txBody>
        </p:sp>
      </p:grpSp>
      <p:grpSp>
        <p:nvGrpSpPr>
          <p:cNvPr id="10243" name="Group 22">
            <a:extLst>
              <a:ext uri="{FF2B5EF4-FFF2-40B4-BE49-F238E27FC236}">
                <a16:creationId xmlns:a16="http://schemas.microsoft.com/office/drawing/2014/main" id="{7EBA9C63-138B-7445-4929-241FB5C1892C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429000"/>
            <a:ext cx="1881188" cy="1050925"/>
            <a:chOff x="1440" y="2256"/>
            <a:chExt cx="1185" cy="662"/>
          </a:xfrm>
        </p:grpSpPr>
        <p:sp>
          <p:nvSpPr>
            <p:cNvPr id="10250" name="Text Box 23">
              <a:extLst>
                <a:ext uri="{FF2B5EF4-FFF2-40B4-BE49-F238E27FC236}">
                  <a16:creationId xmlns:a16="http://schemas.microsoft.com/office/drawing/2014/main" id="{A8F25F97-978A-E4F2-399A-FDDD3F2CF8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586"/>
              <a:ext cx="1185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CC3300"/>
                  </a:solidFill>
                </a:rPr>
                <a:t>massnart</a:t>
              </a:r>
              <a:endParaRPr lang="de-DE" altLang="de-DE" sz="1400"/>
            </a:p>
            <a:p>
              <a:r>
                <a:rPr lang="de-DE" altLang="de-DE" sz="1400"/>
                <a:t>bezeichnung</a:t>
              </a:r>
            </a:p>
          </p:txBody>
        </p:sp>
        <p:sp>
          <p:nvSpPr>
            <p:cNvPr id="10251" name="Text Box 24">
              <a:extLst>
                <a:ext uri="{FF2B5EF4-FFF2-40B4-BE49-F238E27FC236}">
                  <a16:creationId xmlns:a16="http://schemas.microsoft.com/office/drawing/2014/main" id="{7FF08EE4-56A4-C6A0-8E81-D2C7CACBBD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256"/>
              <a:ext cx="1185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Aktionsarten</a:t>
              </a:r>
            </a:p>
            <a:p>
              <a:r>
                <a:rPr lang="de-DE" altLang="de-DE" sz="1400"/>
                <a:t>n_massnarten</a:t>
              </a:r>
              <a:endParaRPr lang="de-DE" altLang="de-DE" sz="1400" b="1"/>
            </a:p>
          </p:txBody>
        </p:sp>
      </p:grpSp>
      <p:sp>
        <p:nvSpPr>
          <p:cNvPr id="10244" name="Text Box 39">
            <a:extLst>
              <a:ext uri="{FF2B5EF4-FFF2-40B4-BE49-F238E27FC236}">
                <a16:creationId xmlns:a16="http://schemas.microsoft.com/office/drawing/2014/main" id="{10666E8D-E00D-FD52-81F1-0C37EA2977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4779963"/>
            <a:ext cx="8151812" cy="3365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de-DE" altLang="de-DE"/>
              <a:t>Welche Aktionen kommen wie häufig vor?</a:t>
            </a:r>
          </a:p>
        </p:txBody>
      </p:sp>
      <p:sp>
        <p:nvSpPr>
          <p:cNvPr id="10245" name="Text Box 44">
            <a:extLst>
              <a:ext uri="{FF2B5EF4-FFF2-40B4-BE49-F238E27FC236}">
                <a16:creationId xmlns:a16="http://schemas.microsoft.com/office/drawing/2014/main" id="{948CDF8B-816A-EDA6-B93D-A433C851F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154613"/>
            <a:ext cx="8151812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de-DE" altLang="de-DE" sz="1200">
                <a:latin typeface="Courier New" panose="02070309020205020404" pitchFamily="49" charset="0"/>
              </a:rPr>
              <a:t>select n_massnarten.</a:t>
            </a:r>
            <a:r>
              <a:rPr lang="de-DE" altLang="de-DE" sz="1200" b="1">
                <a:latin typeface="Courier New" panose="02070309020205020404" pitchFamily="49" charset="0"/>
              </a:rPr>
              <a:t>bezeichnung</a:t>
            </a:r>
            <a:r>
              <a:rPr lang="de-DE" altLang="de-DE" sz="1200">
                <a:latin typeface="Courier New" panose="02070309020205020404" pitchFamily="49" charset="0"/>
              </a:rPr>
              <a:t>, count(n_vorgmassnahme.</a:t>
            </a:r>
            <a:r>
              <a:rPr lang="de-DE" altLang="de-DE" sz="1200" b="1">
                <a:solidFill>
                  <a:srgbClr val="008000"/>
                </a:solidFill>
                <a:latin typeface="Courier New" panose="02070309020205020404" pitchFamily="49" charset="0"/>
              </a:rPr>
              <a:t>massnahme</a:t>
            </a:r>
            <a:r>
              <a:rPr lang="de-DE" altLang="de-DE" sz="1200">
                <a:latin typeface="Courier New" panose="02070309020205020404" pitchFamily="49" charset="0"/>
              </a:rPr>
              <a:t>) Anzahl</a:t>
            </a:r>
          </a:p>
          <a:p>
            <a:r>
              <a:rPr lang="de-DE" altLang="de-DE" sz="1200">
                <a:latin typeface="Courier New" panose="02070309020205020404" pitchFamily="49" charset="0"/>
              </a:rPr>
              <a:t>from n_vorgmassnahme, n_massnarten</a:t>
            </a:r>
          </a:p>
          <a:p>
            <a:r>
              <a:rPr lang="de-DE" altLang="de-DE" sz="1200">
                <a:latin typeface="Courier New" panose="02070309020205020404" pitchFamily="49" charset="0"/>
              </a:rPr>
              <a:t>where n_vorgmassnahme.</a:t>
            </a:r>
            <a:r>
              <a:rPr lang="de-DE" altLang="de-DE" sz="1200" b="1">
                <a:solidFill>
                  <a:srgbClr val="CC3300"/>
                </a:solidFill>
                <a:latin typeface="Courier New" panose="02070309020205020404" pitchFamily="49" charset="0"/>
              </a:rPr>
              <a:t>massnart</a:t>
            </a:r>
            <a:r>
              <a:rPr lang="de-DE" altLang="de-DE" sz="1200">
                <a:latin typeface="Courier New" panose="02070309020205020404" pitchFamily="49" charset="0"/>
              </a:rPr>
              <a:t> = n_massnarten.</a:t>
            </a:r>
            <a:r>
              <a:rPr lang="de-DE" altLang="de-DE" sz="1200" b="1">
                <a:solidFill>
                  <a:srgbClr val="CC3300"/>
                </a:solidFill>
                <a:latin typeface="Courier New" panose="02070309020205020404" pitchFamily="49" charset="0"/>
              </a:rPr>
              <a:t>massnart</a:t>
            </a:r>
            <a:endParaRPr lang="de-DE" altLang="de-DE" sz="1200">
              <a:latin typeface="Courier New" panose="02070309020205020404" pitchFamily="49" charset="0"/>
            </a:endParaRPr>
          </a:p>
          <a:p>
            <a:endParaRPr lang="de-DE" altLang="de-DE" sz="1200">
              <a:latin typeface="Courier New" panose="02070309020205020404" pitchFamily="49" charset="0"/>
            </a:endParaRPr>
          </a:p>
          <a:p>
            <a:endParaRPr lang="de-DE" altLang="de-DE" sz="1200">
              <a:latin typeface="Courier New" panose="02070309020205020404" pitchFamily="49" charset="0"/>
            </a:endParaRPr>
          </a:p>
          <a:p>
            <a:endParaRPr lang="de-DE" altLang="de-DE" sz="1200">
              <a:latin typeface="Courier New" panose="02070309020205020404" pitchFamily="49" charset="0"/>
            </a:endParaRPr>
          </a:p>
          <a:p>
            <a:r>
              <a:rPr lang="de-DE" altLang="de-DE" sz="1200">
                <a:latin typeface="Courier New" panose="02070309020205020404" pitchFamily="49" charset="0"/>
              </a:rPr>
              <a:t>group by n_massnarten.</a:t>
            </a:r>
            <a:r>
              <a:rPr lang="de-DE" altLang="de-DE" sz="1200" b="1">
                <a:latin typeface="Courier New" panose="02070309020205020404" pitchFamily="49" charset="0"/>
              </a:rPr>
              <a:t>bezeichnung</a:t>
            </a:r>
            <a:endParaRPr lang="de-DE" altLang="de-DE" sz="1200">
              <a:latin typeface="Courier New" panose="02070309020205020404" pitchFamily="49" charset="0"/>
            </a:endParaRPr>
          </a:p>
          <a:p>
            <a:r>
              <a:rPr lang="de-DE" altLang="de-DE" sz="1200">
                <a:latin typeface="Courier New" panose="02070309020205020404" pitchFamily="49" charset="0"/>
              </a:rPr>
              <a:t>order by n_massnarten.</a:t>
            </a:r>
            <a:r>
              <a:rPr lang="de-DE" altLang="de-DE" sz="1200" b="1">
                <a:latin typeface="Courier New" panose="02070309020205020404" pitchFamily="49" charset="0"/>
              </a:rPr>
              <a:t>bezeichnung</a:t>
            </a:r>
            <a:endParaRPr lang="de-DE" altLang="de-DE" sz="1200"/>
          </a:p>
        </p:txBody>
      </p:sp>
      <p:sp>
        <p:nvSpPr>
          <p:cNvPr id="10246" name="Line 45">
            <a:extLst>
              <a:ext uri="{FF2B5EF4-FFF2-40B4-BE49-F238E27FC236}">
                <a16:creationId xmlns:a16="http://schemas.microsoft.com/office/drawing/2014/main" id="{EBFCF23F-186B-DADB-0337-FAC915B2C858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819400"/>
            <a:ext cx="609600" cy="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247" name="Line 46">
            <a:extLst>
              <a:ext uri="{FF2B5EF4-FFF2-40B4-BE49-F238E27FC236}">
                <a16:creationId xmlns:a16="http://schemas.microsoft.com/office/drawing/2014/main" id="{9F6B397F-506B-E41E-A6E5-EB0D4A4C29FD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114800"/>
            <a:ext cx="609600" cy="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248" name="Line 47">
            <a:extLst>
              <a:ext uri="{FF2B5EF4-FFF2-40B4-BE49-F238E27FC236}">
                <a16:creationId xmlns:a16="http://schemas.microsoft.com/office/drawing/2014/main" id="{9378240A-DF11-AE0C-DD3E-B45077EAA53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2819400"/>
            <a:ext cx="0" cy="129540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249" name="Text Box 48">
            <a:extLst>
              <a:ext uri="{FF2B5EF4-FFF2-40B4-BE49-F238E27FC236}">
                <a16:creationId xmlns:a16="http://schemas.microsoft.com/office/drawing/2014/main" id="{B0D32C86-3FBE-C105-89E4-5DA93922C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8350" y="898525"/>
            <a:ext cx="4283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r>
              <a:rPr lang="de-DE" altLang="de-DE" b="1"/>
              <a:t>Zählen von Aktionen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>
            <a:extLst>
              <a:ext uri="{FF2B5EF4-FFF2-40B4-BE49-F238E27FC236}">
                <a16:creationId xmlns:a16="http://schemas.microsoft.com/office/drawing/2014/main" id="{F3560FDA-9A0C-56E2-BD01-3B2A20F8FB13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1676400"/>
            <a:ext cx="1881188" cy="1263650"/>
            <a:chOff x="1440" y="2256"/>
            <a:chExt cx="1185" cy="796"/>
          </a:xfrm>
        </p:grpSpPr>
        <p:sp>
          <p:nvSpPr>
            <p:cNvPr id="11283" name="Text Box 3">
              <a:extLst>
                <a:ext uri="{FF2B5EF4-FFF2-40B4-BE49-F238E27FC236}">
                  <a16:creationId xmlns:a16="http://schemas.microsoft.com/office/drawing/2014/main" id="{A47E8022-6BD9-8930-BC75-994CFD6D70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586"/>
              <a:ext cx="1185" cy="46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chemeClr val="accent2"/>
                  </a:solidFill>
                </a:rPr>
                <a:t>vorgang</a:t>
              </a:r>
              <a:endParaRPr lang="de-DE" altLang="de-DE" sz="1400"/>
            </a:p>
            <a:p>
              <a:r>
                <a:rPr lang="de-DE" altLang="de-DE" sz="1400">
                  <a:solidFill>
                    <a:srgbClr val="008000"/>
                  </a:solidFill>
                </a:rPr>
                <a:t>massnahme</a:t>
              </a:r>
            </a:p>
            <a:p>
              <a:r>
                <a:rPr lang="de-DE" altLang="de-DE" sz="1400">
                  <a:solidFill>
                    <a:srgbClr val="CC3300"/>
                  </a:solidFill>
                </a:rPr>
                <a:t>massnart</a:t>
              </a:r>
              <a:endParaRPr lang="de-DE" altLang="de-DE" sz="1400"/>
            </a:p>
          </p:txBody>
        </p:sp>
        <p:sp>
          <p:nvSpPr>
            <p:cNvPr id="11284" name="Text Box 4">
              <a:extLst>
                <a:ext uri="{FF2B5EF4-FFF2-40B4-BE49-F238E27FC236}">
                  <a16:creationId xmlns:a16="http://schemas.microsoft.com/office/drawing/2014/main" id="{32C79352-7582-7521-21B7-0E40B69BBB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256"/>
              <a:ext cx="1185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Aktion im Vorgang</a:t>
              </a:r>
            </a:p>
            <a:p>
              <a:r>
                <a:rPr lang="de-DE" altLang="de-DE" sz="1400"/>
                <a:t>n_vorgmassnahme</a:t>
              </a:r>
              <a:endParaRPr lang="de-DE" altLang="de-DE" sz="1400" b="1"/>
            </a:p>
          </p:txBody>
        </p:sp>
      </p:grpSp>
      <p:grpSp>
        <p:nvGrpSpPr>
          <p:cNvPr id="11267" name="Group 5">
            <a:extLst>
              <a:ext uri="{FF2B5EF4-FFF2-40B4-BE49-F238E27FC236}">
                <a16:creationId xmlns:a16="http://schemas.microsoft.com/office/drawing/2014/main" id="{CAD0F301-08AA-9ACB-94E9-4AF25EA1AC57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429000"/>
            <a:ext cx="1881188" cy="1050925"/>
            <a:chOff x="1440" y="2256"/>
            <a:chExt cx="1185" cy="662"/>
          </a:xfrm>
        </p:grpSpPr>
        <p:sp>
          <p:nvSpPr>
            <p:cNvPr id="11281" name="Text Box 6">
              <a:extLst>
                <a:ext uri="{FF2B5EF4-FFF2-40B4-BE49-F238E27FC236}">
                  <a16:creationId xmlns:a16="http://schemas.microsoft.com/office/drawing/2014/main" id="{A8E94D20-47D2-3B47-D6AE-F60357AA49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586"/>
              <a:ext cx="1185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CC3300"/>
                  </a:solidFill>
                </a:rPr>
                <a:t>massnart</a:t>
              </a:r>
              <a:endParaRPr lang="de-DE" altLang="de-DE" sz="1400"/>
            </a:p>
            <a:p>
              <a:r>
                <a:rPr lang="de-DE" altLang="de-DE" sz="1400"/>
                <a:t>bezeichnung</a:t>
              </a:r>
            </a:p>
          </p:txBody>
        </p:sp>
        <p:sp>
          <p:nvSpPr>
            <p:cNvPr id="11282" name="Text Box 7">
              <a:extLst>
                <a:ext uri="{FF2B5EF4-FFF2-40B4-BE49-F238E27FC236}">
                  <a16:creationId xmlns:a16="http://schemas.microsoft.com/office/drawing/2014/main" id="{E8DC4EA9-57F8-E129-4977-8F3D4CDF16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256"/>
              <a:ext cx="1185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Aktionsarten</a:t>
              </a:r>
            </a:p>
            <a:p>
              <a:r>
                <a:rPr lang="de-DE" altLang="de-DE" sz="1400"/>
                <a:t>n_massnarten</a:t>
              </a:r>
              <a:endParaRPr lang="de-DE" altLang="de-DE" sz="1400" b="1"/>
            </a:p>
          </p:txBody>
        </p:sp>
      </p:grpSp>
      <p:sp>
        <p:nvSpPr>
          <p:cNvPr id="11268" name="Text Box 8">
            <a:extLst>
              <a:ext uri="{FF2B5EF4-FFF2-40B4-BE49-F238E27FC236}">
                <a16:creationId xmlns:a16="http://schemas.microsoft.com/office/drawing/2014/main" id="{258B3EB1-4D60-EDC9-47AD-FB2A1A0A3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779963"/>
            <a:ext cx="8189913" cy="3365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de-DE" altLang="de-DE"/>
              <a:t>Wie viele laufende Aktionen gibt es?</a:t>
            </a:r>
          </a:p>
        </p:txBody>
      </p:sp>
      <p:sp>
        <p:nvSpPr>
          <p:cNvPr id="11269" name="Text Box 9">
            <a:extLst>
              <a:ext uri="{FF2B5EF4-FFF2-40B4-BE49-F238E27FC236}">
                <a16:creationId xmlns:a16="http://schemas.microsoft.com/office/drawing/2014/main" id="{85B5867A-A3C6-C46D-4716-E63B53124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5154613"/>
            <a:ext cx="8189913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de-DE" altLang="de-DE" sz="1200">
                <a:latin typeface="Courier New" panose="02070309020205020404" pitchFamily="49" charset="0"/>
              </a:rPr>
              <a:t>select n_massnarten.</a:t>
            </a:r>
            <a:r>
              <a:rPr lang="de-DE" altLang="de-DE" sz="1200" b="1">
                <a:latin typeface="Courier New" panose="02070309020205020404" pitchFamily="49" charset="0"/>
              </a:rPr>
              <a:t>bezeichnung</a:t>
            </a:r>
            <a:r>
              <a:rPr lang="de-DE" altLang="de-DE" sz="1200">
                <a:latin typeface="Courier New" panose="02070309020205020404" pitchFamily="49" charset="0"/>
              </a:rPr>
              <a:t>, count(n_vorgmassnahme.</a:t>
            </a:r>
            <a:r>
              <a:rPr lang="de-DE" altLang="de-DE" sz="1200" b="1">
                <a:solidFill>
                  <a:srgbClr val="008000"/>
                </a:solidFill>
                <a:latin typeface="Courier New" panose="02070309020205020404" pitchFamily="49" charset="0"/>
              </a:rPr>
              <a:t>massnahme</a:t>
            </a:r>
            <a:r>
              <a:rPr lang="de-DE" altLang="de-DE" sz="1200">
                <a:latin typeface="Courier New" panose="02070309020205020404" pitchFamily="49" charset="0"/>
              </a:rPr>
              <a:t>) Anzahl</a:t>
            </a:r>
          </a:p>
          <a:p>
            <a:r>
              <a:rPr lang="de-DE" altLang="de-DE" sz="1200">
                <a:latin typeface="Courier New" panose="02070309020205020404" pitchFamily="49" charset="0"/>
              </a:rPr>
              <a:t>from n_vorgmassnahme, n_massnarten, n_massnahme</a:t>
            </a:r>
          </a:p>
          <a:p>
            <a:r>
              <a:rPr lang="de-DE" altLang="de-DE" sz="1200">
                <a:latin typeface="Courier New" panose="02070309020205020404" pitchFamily="49" charset="0"/>
              </a:rPr>
              <a:t>where n_vorgmassnahme.</a:t>
            </a:r>
            <a:r>
              <a:rPr lang="de-DE" altLang="de-DE" sz="1200" b="1">
                <a:solidFill>
                  <a:srgbClr val="CC3300"/>
                </a:solidFill>
                <a:latin typeface="Courier New" panose="02070309020205020404" pitchFamily="49" charset="0"/>
              </a:rPr>
              <a:t>massnart</a:t>
            </a:r>
            <a:r>
              <a:rPr lang="de-DE" altLang="de-DE" sz="1200">
                <a:latin typeface="Courier New" panose="02070309020205020404" pitchFamily="49" charset="0"/>
              </a:rPr>
              <a:t> = n_massnarten.</a:t>
            </a:r>
            <a:r>
              <a:rPr lang="de-DE" altLang="de-DE" sz="1200" b="1">
                <a:solidFill>
                  <a:srgbClr val="CC3300"/>
                </a:solidFill>
                <a:latin typeface="Courier New" panose="02070309020205020404" pitchFamily="49" charset="0"/>
              </a:rPr>
              <a:t>massnart</a:t>
            </a:r>
            <a:endParaRPr lang="de-DE" altLang="de-DE" sz="1200">
              <a:latin typeface="Courier New" panose="02070309020205020404" pitchFamily="49" charset="0"/>
            </a:endParaRPr>
          </a:p>
          <a:p>
            <a:r>
              <a:rPr lang="de-DE" altLang="de-DE" sz="1200">
                <a:latin typeface="Courier New" panose="02070309020205020404" pitchFamily="49" charset="0"/>
              </a:rPr>
              <a:t>and n_vorgmassnahme.</a:t>
            </a:r>
            <a:r>
              <a:rPr lang="de-DE" altLang="de-DE" sz="1200" b="1">
                <a:solidFill>
                  <a:srgbClr val="008000"/>
                </a:solidFill>
                <a:latin typeface="Courier New" panose="02070309020205020404" pitchFamily="49" charset="0"/>
              </a:rPr>
              <a:t>massnahme</a:t>
            </a:r>
            <a:r>
              <a:rPr lang="de-DE" altLang="de-DE" sz="1200">
                <a:latin typeface="Courier New" panose="02070309020205020404" pitchFamily="49" charset="0"/>
              </a:rPr>
              <a:t> = n_massnahme.</a:t>
            </a:r>
            <a:r>
              <a:rPr lang="de-DE" altLang="de-DE" sz="1200" b="1">
                <a:solidFill>
                  <a:srgbClr val="008000"/>
                </a:solidFill>
                <a:latin typeface="Courier New" panose="02070309020205020404" pitchFamily="49" charset="0"/>
              </a:rPr>
              <a:t>massnahmennummer</a:t>
            </a:r>
            <a:endParaRPr lang="de-DE" altLang="de-DE" sz="1200">
              <a:latin typeface="Courier New" panose="02070309020205020404" pitchFamily="49" charset="0"/>
            </a:endParaRPr>
          </a:p>
          <a:p>
            <a:r>
              <a:rPr lang="de-DE" altLang="de-DE" sz="1200">
                <a:latin typeface="Courier New" panose="02070309020205020404" pitchFamily="49" charset="0"/>
              </a:rPr>
              <a:t>and (n_massnahme.</a:t>
            </a:r>
            <a:r>
              <a:rPr lang="de-DE" altLang="de-DE" sz="1200" b="1">
                <a:latin typeface="Courier New" panose="02070309020205020404" pitchFamily="49" charset="0"/>
              </a:rPr>
              <a:t>bisdatum</a:t>
            </a:r>
            <a:r>
              <a:rPr lang="de-DE" altLang="de-DE" sz="1200">
                <a:latin typeface="Courier New" panose="02070309020205020404" pitchFamily="49" charset="0"/>
              </a:rPr>
              <a:t> is NULL or n_massnahme.bisdatum &gt;= getdate())</a:t>
            </a:r>
          </a:p>
          <a:p>
            <a:endParaRPr lang="de-DE" altLang="de-DE" sz="1200">
              <a:latin typeface="Courier New" panose="02070309020205020404" pitchFamily="49" charset="0"/>
            </a:endParaRPr>
          </a:p>
          <a:p>
            <a:r>
              <a:rPr lang="de-DE" altLang="de-DE" sz="1200">
                <a:latin typeface="Courier New" panose="02070309020205020404" pitchFamily="49" charset="0"/>
              </a:rPr>
              <a:t>group by n_massnarten.</a:t>
            </a:r>
            <a:r>
              <a:rPr lang="de-DE" altLang="de-DE" sz="1200" b="1">
                <a:latin typeface="Courier New" panose="02070309020205020404" pitchFamily="49" charset="0"/>
              </a:rPr>
              <a:t>bezeichnung</a:t>
            </a:r>
            <a:endParaRPr lang="de-DE" altLang="de-DE" sz="1200">
              <a:latin typeface="Courier New" panose="02070309020205020404" pitchFamily="49" charset="0"/>
            </a:endParaRPr>
          </a:p>
          <a:p>
            <a:r>
              <a:rPr lang="de-DE" altLang="de-DE" sz="1200">
                <a:latin typeface="Courier New" panose="02070309020205020404" pitchFamily="49" charset="0"/>
              </a:rPr>
              <a:t>order by n_massnarten.</a:t>
            </a:r>
            <a:r>
              <a:rPr lang="de-DE" altLang="de-DE" sz="1200" b="1">
                <a:latin typeface="Courier New" panose="02070309020205020404" pitchFamily="49" charset="0"/>
              </a:rPr>
              <a:t>bezeichnung</a:t>
            </a:r>
            <a:endParaRPr lang="de-DE" altLang="de-DE" sz="1200"/>
          </a:p>
        </p:txBody>
      </p:sp>
      <p:sp>
        <p:nvSpPr>
          <p:cNvPr id="11270" name="Line 10">
            <a:extLst>
              <a:ext uri="{FF2B5EF4-FFF2-40B4-BE49-F238E27FC236}">
                <a16:creationId xmlns:a16="http://schemas.microsoft.com/office/drawing/2014/main" id="{3A19F2C9-E0F0-0BDA-FC91-62DEB0B2C159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819400"/>
            <a:ext cx="838200" cy="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1271" name="Line 11">
            <a:extLst>
              <a:ext uri="{FF2B5EF4-FFF2-40B4-BE49-F238E27FC236}">
                <a16:creationId xmlns:a16="http://schemas.microsoft.com/office/drawing/2014/main" id="{A724ED65-09FA-CCEC-2A70-01344A99B116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114800"/>
            <a:ext cx="609600" cy="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grpSp>
        <p:nvGrpSpPr>
          <p:cNvPr id="11272" name="Group 12">
            <a:extLst>
              <a:ext uri="{FF2B5EF4-FFF2-40B4-BE49-F238E27FC236}">
                <a16:creationId xmlns:a16="http://schemas.microsoft.com/office/drawing/2014/main" id="{A577D726-FFBF-EBC5-E7D5-C66BB3B63926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1905000"/>
            <a:ext cx="1879600" cy="1476375"/>
            <a:chOff x="4320" y="1200"/>
            <a:chExt cx="1184" cy="930"/>
          </a:xfrm>
        </p:grpSpPr>
        <p:sp>
          <p:nvSpPr>
            <p:cNvPr id="11279" name="Text Box 13">
              <a:extLst>
                <a:ext uri="{FF2B5EF4-FFF2-40B4-BE49-F238E27FC236}">
                  <a16:creationId xmlns:a16="http://schemas.microsoft.com/office/drawing/2014/main" id="{EEF5EF10-11A2-656A-AA14-16F90A3144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1530"/>
              <a:ext cx="1184" cy="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008000"/>
                  </a:solidFill>
                </a:rPr>
                <a:t>massnahmennummer</a:t>
              </a:r>
            </a:p>
            <a:p>
              <a:r>
                <a:rPr lang="de-DE" altLang="de-DE" sz="1400">
                  <a:solidFill>
                    <a:srgbClr val="CC3300"/>
                  </a:solidFill>
                </a:rPr>
                <a:t>massnart</a:t>
              </a:r>
              <a:endParaRPr lang="de-DE" altLang="de-DE" sz="1400"/>
            </a:p>
            <a:p>
              <a:r>
                <a:rPr lang="de-DE" altLang="de-DE" sz="1400"/>
                <a:t>vondatum</a:t>
              </a:r>
            </a:p>
            <a:p>
              <a:r>
                <a:rPr lang="de-DE" altLang="de-DE" sz="1400"/>
                <a:t>bisdatum</a:t>
              </a:r>
            </a:p>
          </p:txBody>
        </p:sp>
        <p:sp>
          <p:nvSpPr>
            <p:cNvPr id="11280" name="Text Box 14">
              <a:extLst>
                <a:ext uri="{FF2B5EF4-FFF2-40B4-BE49-F238E27FC236}">
                  <a16:creationId xmlns:a16="http://schemas.microsoft.com/office/drawing/2014/main" id="{85024DBA-108F-98C2-28B6-6381EFE646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1200"/>
              <a:ext cx="1179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Aktionen</a:t>
              </a:r>
            </a:p>
            <a:p>
              <a:r>
                <a:rPr lang="de-DE" altLang="de-DE" sz="1400"/>
                <a:t>n_massnahme</a:t>
              </a:r>
              <a:endParaRPr lang="de-DE" altLang="de-DE" sz="1400" b="1"/>
            </a:p>
          </p:txBody>
        </p:sp>
      </p:grpSp>
      <p:sp>
        <p:nvSpPr>
          <p:cNvPr id="11273" name="Line 15">
            <a:extLst>
              <a:ext uri="{FF2B5EF4-FFF2-40B4-BE49-F238E27FC236}">
                <a16:creationId xmlns:a16="http://schemas.microsoft.com/office/drawing/2014/main" id="{2C5B6527-9E4A-803C-2F5D-A439C89080FA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590800"/>
            <a:ext cx="1676400" cy="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grpSp>
        <p:nvGrpSpPr>
          <p:cNvPr id="11274" name="Group 16">
            <a:extLst>
              <a:ext uri="{FF2B5EF4-FFF2-40B4-BE49-F238E27FC236}">
                <a16:creationId xmlns:a16="http://schemas.microsoft.com/office/drawing/2014/main" id="{816FA5FA-BFFA-CDE0-9FDA-718B7F7D6445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2819400"/>
            <a:ext cx="1676400" cy="1295400"/>
            <a:chOff x="3312" y="1776"/>
            <a:chExt cx="1056" cy="816"/>
          </a:xfrm>
        </p:grpSpPr>
        <p:sp>
          <p:nvSpPr>
            <p:cNvPr id="11276" name="Line 17">
              <a:extLst>
                <a:ext uri="{FF2B5EF4-FFF2-40B4-BE49-F238E27FC236}">
                  <a16:creationId xmlns:a16="http://schemas.microsoft.com/office/drawing/2014/main" id="{A5756BFD-5FAE-9CED-8077-F5E3DDC0E0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1776"/>
              <a:ext cx="0" cy="816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1277" name="Line 18">
              <a:extLst>
                <a:ext uri="{FF2B5EF4-FFF2-40B4-BE49-F238E27FC236}">
                  <a16:creationId xmlns:a16="http://schemas.microsoft.com/office/drawing/2014/main" id="{2F33D18E-A5A9-B58A-4F6D-0FAE6C398B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1776"/>
              <a:ext cx="528" cy="0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1278" name="Line 19">
              <a:extLst>
                <a:ext uri="{FF2B5EF4-FFF2-40B4-BE49-F238E27FC236}">
                  <a16:creationId xmlns:a16="http://schemas.microsoft.com/office/drawing/2014/main" id="{92BB4C62-776A-7F0C-14A0-1B1CC656A8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592"/>
              <a:ext cx="528" cy="0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1275" name="Text Box 48">
            <a:extLst>
              <a:ext uri="{FF2B5EF4-FFF2-40B4-BE49-F238E27FC236}">
                <a16:creationId xmlns:a16="http://schemas.microsoft.com/office/drawing/2014/main" id="{9DED0BD4-C8B8-368A-29BC-BC720C9D7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8350" y="898525"/>
            <a:ext cx="4283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r>
              <a:rPr lang="de-DE" altLang="de-DE" b="1"/>
              <a:t>Zählen von Aktionen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>
            <a:extLst>
              <a:ext uri="{FF2B5EF4-FFF2-40B4-BE49-F238E27FC236}">
                <a16:creationId xmlns:a16="http://schemas.microsoft.com/office/drawing/2014/main" id="{69AC8972-80E4-E114-A1AA-F5DA1D9DD7B7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1676400"/>
            <a:ext cx="1881188" cy="1263650"/>
            <a:chOff x="1440" y="2256"/>
            <a:chExt cx="1185" cy="796"/>
          </a:xfrm>
        </p:grpSpPr>
        <p:sp>
          <p:nvSpPr>
            <p:cNvPr id="12311" name="Text Box 3">
              <a:extLst>
                <a:ext uri="{FF2B5EF4-FFF2-40B4-BE49-F238E27FC236}">
                  <a16:creationId xmlns:a16="http://schemas.microsoft.com/office/drawing/2014/main" id="{095A5B4A-FC45-B7B7-C1C6-11BC0ED847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586"/>
              <a:ext cx="1185" cy="46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chemeClr val="accent2"/>
                  </a:solidFill>
                </a:rPr>
                <a:t>vorgang</a:t>
              </a:r>
              <a:endParaRPr lang="de-DE" altLang="de-DE" sz="1400"/>
            </a:p>
            <a:p>
              <a:r>
                <a:rPr lang="de-DE" altLang="de-DE" sz="1400">
                  <a:solidFill>
                    <a:srgbClr val="008000"/>
                  </a:solidFill>
                </a:rPr>
                <a:t>massnahme</a:t>
              </a:r>
            </a:p>
            <a:p>
              <a:r>
                <a:rPr lang="de-DE" altLang="de-DE" sz="1400">
                  <a:solidFill>
                    <a:srgbClr val="CC3300"/>
                  </a:solidFill>
                </a:rPr>
                <a:t>massnart</a:t>
              </a:r>
              <a:endParaRPr lang="de-DE" altLang="de-DE" sz="1400"/>
            </a:p>
          </p:txBody>
        </p:sp>
        <p:sp>
          <p:nvSpPr>
            <p:cNvPr id="12312" name="Text Box 4">
              <a:extLst>
                <a:ext uri="{FF2B5EF4-FFF2-40B4-BE49-F238E27FC236}">
                  <a16:creationId xmlns:a16="http://schemas.microsoft.com/office/drawing/2014/main" id="{AD8DA555-B44F-9E69-CC50-F80B159DF2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256"/>
              <a:ext cx="1185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Aktion im Vorgang</a:t>
              </a:r>
            </a:p>
            <a:p>
              <a:r>
                <a:rPr lang="de-DE" altLang="de-DE" sz="1400"/>
                <a:t>n_vorgmassnahme</a:t>
              </a:r>
              <a:endParaRPr lang="de-DE" altLang="de-DE" sz="1400" b="1"/>
            </a:p>
          </p:txBody>
        </p:sp>
      </p:grpSp>
      <p:grpSp>
        <p:nvGrpSpPr>
          <p:cNvPr id="12291" name="Group 5">
            <a:extLst>
              <a:ext uri="{FF2B5EF4-FFF2-40B4-BE49-F238E27FC236}">
                <a16:creationId xmlns:a16="http://schemas.microsoft.com/office/drawing/2014/main" id="{3C0D07EE-D71A-E114-94C2-657391354431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429000"/>
            <a:ext cx="1881188" cy="1050925"/>
            <a:chOff x="1440" y="2256"/>
            <a:chExt cx="1185" cy="662"/>
          </a:xfrm>
        </p:grpSpPr>
        <p:sp>
          <p:nvSpPr>
            <p:cNvPr id="12309" name="Text Box 6">
              <a:extLst>
                <a:ext uri="{FF2B5EF4-FFF2-40B4-BE49-F238E27FC236}">
                  <a16:creationId xmlns:a16="http://schemas.microsoft.com/office/drawing/2014/main" id="{4C63AEFB-6841-FB4D-583D-C9CAD7E395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586"/>
              <a:ext cx="1185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CC3300"/>
                  </a:solidFill>
                </a:rPr>
                <a:t>massnart</a:t>
              </a:r>
              <a:endParaRPr lang="de-DE" altLang="de-DE" sz="1400"/>
            </a:p>
            <a:p>
              <a:r>
                <a:rPr lang="de-DE" altLang="de-DE" sz="1400"/>
                <a:t>bezeichnung</a:t>
              </a:r>
            </a:p>
          </p:txBody>
        </p:sp>
        <p:sp>
          <p:nvSpPr>
            <p:cNvPr id="12310" name="Text Box 7">
              <a:extLst>
                <a:ext uri="{FF2B5EF4-FFF2-40B4-BE49-F238E27FC236}">
                  <a16:creationId xmlns:a16="http://schemas.microsoft.com/office/drawing/2014/main" id="{9A992636-BDB1-AFCE-CC9A-76ADF49B34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256"/>
              <a:ext cx="1185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Aktionsarten</a:t>
              </a:r>
            </a:p>
            <a:p>
              <a:r>
                <a:rPr lang="de-DE" altLang="de-DE" sz="1400"/>
                <a:t>n_massnarten</a:t>
              </a:r>
              <a:endParaRPr lang="de-DE" altLang="de-DE" sz="1400" b="1"/>
            </a:p>
          </p:txBody>
        </p:sp>
      </p:grpSp>
      <p:sp>
        <p:nvSpPr>
          <p:cNvPr id="12292" name="Text Box 8">
            <a:extLst>
              <a:ext uri="{FF2B5EF4-FFF2-40B4-BE49-F238E27FC236}">
                <a16:creationId xmlns:a16="http://schemas.microsoft.com/office/drawing/2014/main" id="{BD4BB984-46AE-BE90-2916-9D22751909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724400"/>
            <a:ext cx="8375650" cy="3365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de-DE" altLang="de-DE"/>
              <a:t>Wie viele laufenden Aktionen pro Bereich gibt es?</a:t>
            </a:r>
          </a:p>
        </p:txBody>
      </p:sp>
      <p:sp>
        <p:nvSpPr>
          <p:cNvPr id="12293" name="Text Box 9">
            <a:extLst>
              <a:ext uri="{FF2B5EF4-FFF2-40B4-BE49-F238E27FC236}">
                <a16:creationId xmlns:a16="http://schemas.microsoft.com/office/drawing/2014/main" id="{B79DC729-20E3-A1B8-B903-FC7D83C64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5103813"/>
            <a:ext cx="8604250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de-DE" altLang="de-DE" sz="1200">
                <a:latin typeface="Courier New" panose="02070309020205020404" pitchFamily="49" charset="0"/>
              </a:rPr>
              <a:t>select n_vorgang.</a:t>
            </a:r>
            <a:r>
              <a:rPr lang="de-DE" altLang="de-DE" sz="1200" b="1">
                <a:latin typeface="Courier New" panose="02070309020205020404" pitchFamily="49" charset="0"/>
              </a:rPr>
              <a:t>bereich</a:t>
            </a:r>
            <a:r>
              <a:rPr lang="de-DE" altLang="de-DE" sz="1200">
                <a:latin typeface="Courier New" panose="02070309020205020404" pitchFamily="49" charset="0"/>
              </a:rPr>
              <a:t>, n_massnarten.</a:t>
            </a:r>
            <a:r>
              <a:rPr lang="de-DE" altLang="de-DE" sz="1200" b="1">
                <a:latin typeface="Courier New" panose="02070309020205020404" pitchFamily="49" charset="0"/>
              </a:rPr>
              <a:t>bezeichnung</a:t>
            </a:r>
            <a:r>
              <a:rPr lang="de-DE" altLang="de-DE" sz="1200">
                <a:latin typeface="Courier New" panose="02070309020205020404" pitchFamily="49" charset="0"/>
              </a:rPr>
              <a:t>, count(n_vorgmassnahme.</a:t>
            </a:r>
            <a:r>
              <a:rPr lang="de-DE" altLang="de-DE" sz="1200" b="1">
                <a:solidFill>
                  <a:srgbClr val="008000"/>
                </a:solidFill>
                <a:latin typeface="Courier New" panose="02070309020205020404" pitchFamily="49" charset="0"/>
              </a:rPr>
              <a:t>massnahme</a:t>
            </a:r>
            <a:r>
              <a:rPr lang="de-DE" altLang="de-DE" sz="1200">
                <a:latin typeface="Courier New" panose="02070309020205020404" pitchFamily="49" charset="0"/>
              </a:rPr>
              <a:t>) Anzahl</a:t>
            </a:r>
          </a:p>
          <a:p>
            <a:r>
              <a:rPr lang="de-DE" altLang="de-DE" sz="1200">
                <a:latin typeface="Courier New" panose="02070309020205020404" pitchFamily="49" charset="0"/>
              </a:rPr>
              <a:t>from n_vorgmassnahme, n_massnarten, n_massnahme, n_vorgang</a:t>
            </a:r>
          </a:p>
          <a:p>
            <a:r>
              <a:rPr lang="de-DE" altLang="de-DE" sz="1200">
                <a:latin typeface="Courier New" panose="02070309020205020404" pitchFamily="49" charset="0"/>
              </a:rPr>
              <a:t>where n_vorgmassnahme.</a:t>
            </a:r>
            <a:r>
              <a:rPr lang="de-DE" altLang="de-DE" sz="1200" b="1">
                <a:solidFill>
                  <a:srgbClr val="CC3300"/>
                </a:solidFill>
                <a:latin typeface="Courier New" panose="02070309020205020404" pitchFamily="49" charset="0"/>
              </a:rPr>
              <a:t>massnart</a:t>
            </a:r>
            <a:r>
              <a:rPr lang="de-DE" altLang="de-DE" sz="1200">
                <a:latin typeface="Courier New" panose="02070309020205020404" pitchFamily="49" charset="0"/>
              </a:rPr>
              <a:t> = n_massnarten.</a:t>
            </a:r>
            <a:r>
              <a:rPr lang="de-DE" altLang="de-DE" sz="1200" b="1">
                <a:solidFill>
                  <a:srgbClr val="CC3300"/>
                </a:solidFill>
                <a:latin typeface="Courier New" panose="02070309020205020404" pitchFamily="49" charset="0"/>
              </a:rPr>
              <a:t>massnart</a:t>
            </a:r>
            <a:endParaRPr lang="de-DE" altLang="de-DE" sz="1200">
              <a:latin typeface="Courier New" panose="02070309020205020404" pitchFamily="49" charset="0"/>
            </a:endParaRPr>
          </a:p>
          <a:p>
            <a:r>
              <a:rPr lang="de-DE" altLang="de-DE" sz="1200">
                <a:latin typeface="Courier New" panose="02070309020205020404" pitchFamily="49" charset="0"/>
              </a:rPr>
              <a:t>and n_vorgmassnahme.</a:t>
            </a:r>
            <a:r>
              <a:rPr lang="de-DE" altLang="de-DE" sz="1200" b="1">
                <a:solidFill>
                  <a:srgbClr val="008000"/>
                </a:solidFill>
                <a:latin typeface="Courier New" panose="02070309020205020404" pitchFamily="49" charset="0"/>
              </a:rPr>
              <a:t>massnahme</a:t>
            </a:r>
            <a:r>
              <a:rPr lang="de-DE" altLang="de-DE" sz="1200">
                <a:latin typeface="Courier New" panose="02070309020205020404" pitchFamily="49" charset="0"/>
              </a:rPr>
              <a:t> = n_massnahme.</a:t>
            </a:r>
            <a:r>
              <a:rPr lang="de-DE" altLang="de-DE" sz="1200" b="1">
                <a:solidFill>
                  <a:srgbClr val="008000"/>
                </a:solidFill>
                <a:latin typeface="Courier New" panose="02070309020205020404" pitchFamily="49" charset="0"/>
              </a:rPr>
              <a:t>massnahmennummer</a:t>
            </a:r>
            <a:endParaRPr lang="de-DE" altLang="de-DE" sz="1200">
              <a:latin typeface="Courier New" panose="02070309020205020404" pitchFamily="49" charset="0"/>
            </a:endParaRPr>
          </a:p>
          <a:p>
            <a:r>
              <a:rPr lang="de-DE" altLang="de-DE" sz="1200">
                <a:latin typeface="Courier New" panose="02070309020205020404" pitchFamily="49" charset="0"/>
              </a:rPr>
              <a:t>and (n_massnahme.</a:t>
            </a:r>
            <a:r>
              <a:rPr lang="de-DE" altLang="de-DE" sz="1200" b="1">
                <a:latin typeface="Courier New" panose="02070309020205020404" pitchFamily="49" charset="0"/>
              </a:rPr>
              <a:t>bisdatum</a:t>
            </a:r>
            <a:r>
              <a:rPr lang="de-DE" altLang="de-DE" sz="1200">
                <a:latin typeface="Courier New" panose="02070309020205020404" pitchFamily="49" charset="0"/>
              </a:rPr>
              <a:t> is NULL or n_massnahme.bisdatum &gt;= getdate())</a:t>
            </a:r>
          </a:p>
          <a:p>
            <a:r>
              <a:rPr lang="de-DE" altLang="de-DE" sz="1200">
                <a:latin typeface="Courier New" panose="02070309020205020404" pitchFamily="49" charset="0"/>
              </a:rPr>
              <a:t>and n_vorgang.</a:t>
            </a:r>
            <a:r>
              <a:rPr lang="de-DE" altLang="de-DE" sz="1200" b="1">
                <a:solidFill>
                  <a:schemeClr val="accent2"/>
                </a:solidFill>
                <a:latin typeface="Courier New" panose="02070309020205020404" pitchFamily="49" charset="0"/>
              </a:rPr>
              <a:t>vorgangsnummer</a:t>
            </a:r>
            <a:r>
              <a:rPr lang="de-DE" altLang="de-DE" sz="1200">
                <a:latin typeface="Courier New" panose="02070309020205020404" pitchFamily="49" charset="0"/>
              </a:rPr>
              <a:t> = n_vorgmassnahme.</a:t>
            </a:r>
            <a:r>
              <a:rPr lang="de-DE" altLang="de-DE" sz="1200" b="1">
                <a:solidFill>
                  <a:schemeClr val="accent2"/>
                </a:solidFill>
                <a:latin typeface="Courier New" panose="02070309020205020404" pitchFamily="49" charset="0"/>
              </a:rPr>
              <a:t>vorgang</a:t>
            </a:r>
            <a:endParaRPr lang="de-DE" altLang="de-DE" sz="1200">
              <a:latin typeface="Courier New" panose="02070309020205020404" pitchFamily="49" charset="0"/>
            </a:endParaRPr>
          </a:p>
          <a:p>
            <a:r>
              <a:rPr lang="de-DE" altLang="de-DE" sz="1200">
                <a:latin typeface="Courier New" panose="02070309020205020404" pitchFamily="49" charset="0"/>
              </a:rPr>
              <a:t>group by n_vorgang.</a:t>
            </a:r>
            <a:r>
              <a:rPr lang="de-DE" altLang="de-DE" sz="1200" b="1">
                <a:latin typeface="Courier New" panose="02070309020205020404" pitchFamily="49" charset="0"/>
              </a:rPr>
              <a:t>bereich</a:t>
            </a:r>
            <a:r>
              <a:rPr lang="de-DE" altLang="de-DE" sz="1200">
                <a:latin typeface="Courier New" panose="02070309020205020404" pitchFamily="49" charset="0"/>
              </a:rPr>
              <a:t>, n_massnarten.</a:t>
            </a:r>
            <a:r>
              <a:rPr lang="de-DE" altLang="de-DE" sz="1200" b="1">
                <a:latin typeface="Courier New" panose="02070309020205020404" pitchFamily="49" charset="0"/>
              </a:rPr>
              <a:t>bezeichnung</a:t>
            </a:r>
            <a:r>
              <a:rPr lang="de-DE" altLang="de-DE" sz="1200">
                <a:latin typeface="Courier New" panose="02070309020205020404" pitchFamily="49" charset="0"/>
              </a:rPr>
              <a:t> </a:t>
            </a:r>
          </a:p>
          <a:p>
            <a:r>
              <a:rPr lang="de-DE" altLang="de-DE" sz="1200">
                <a:latin typeface="Courier New" panose="02070309020205020404" pitchFamily="49" charset="0"/>
              </a:rPr>
              <a:t>order by n_vorgang.</a:t>
            </a:r>
            <a:r>
              <a:rPr lang="de-DE" altLang="de-DE" sz="1200" b="1">
                <a:latin typeface="Courier New" panose="02070309020205020404" pitchFamily="49" charset="0"/>
              </a:rPr>
              <a:t>bereich</a:t>
            </a:r>
            <a:r>
              <a:rPr lang="de-DE" altLang="de-DE" sz="1200">
                <a:latin typeface="Courier New" panose="02070309020205020404" pitchFamily="49" charset="0"/>
              </a:rPr>
              <a:t>, n_massnarten.</a:t>
            </a:r>
            <a:r>
              <a:rPr lang="de-DE" altLang="de-DE" sz="1200" b="1">
                <a:latin typeface="Courier New" panose="02070309020205020404" pitchFamily="49" charset="0"/>
              </a:rPr>
              <a:t>bezeichnung</a:t>
            </a:r>
            <a:endParaRPr lang="de-DE" altLang="de-DE" sz="1200"/>
          </a:p>
        </p:txBody>
      </p:sp>
      <p:sp>
        <p:nvSpPr>
          <p:cNvPr id="12294" name="Line 10">
            <a:extLst>
              <a:ext uri="{FF2B5EF4-FFF2-40B4-BE49-F238E27FC236}">
                <a16:creationId xmlns:a16="http://schemas.microsoft.com/office/drawing/2014/main" id="{D1D408D6-927E-6077-9FF4-B5200020A3B6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819400"/>
            <a:ext cx="838200" cy="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2295" name="Line 11">
            <a:extLst>
              <a:ext uri="{FF2B5EF4-FFF2-40B4-BE49-F238E27FC236}">
                <a16:creationId xmlns:a16="http://schemas.microsoft.com/office/drawing/2014/main" id="{6E2DE0F2-E7D1-9CF7-9C70-E64D6BB0C706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114800"/>
            <a:ext cx="609600" cy="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grpSp>
        <p:nvGrpSpPr>
          <p:cNvPr id="12296" name="Group 12">
            <a:extLst>
              <a:ext uri="{FF2B5EF4-FFF2-40B4-BE49-F238E27FC236}">
                <a16:creationId xmlns:a16="http://schemas.microsoft.com/office/drawing/2014/main" id="{E8DA7955-A7FD-4EFA-9B5B-90EB8259C49E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1905000"/>
            <a:ext cx="1879600" cy="1476375"/>
            <a:chOff x="4320" y="1200"/>
            <a:chExt cx="1184" cy="930"/>
          </a:xfrm>
        </p:grpSpPr>
        <p:sp>
          <p:nvSpPr>
            <p:cNvPr id="12307" name="Text Box 13">
              <a:extLst>
                <a:ext uri="{FF2B5EF4-FFF2-40B4-BE49-F238E27FC236}">
                  <a16:creationId xmlns:a16="http://schemas.microsoft.com/office/drawing/2014/main" id="{00CFF71E-7D1D-7969-DF5C-24E037E246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1530"/>
              <a:ext cx="1184" cy="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008000"/>
                  </a:solidFill>
                </a:rPr>
                <a:t>massnahmennummer</a:t>
              </a:r>
            </a:p>
            <a:p>
              <a:r>
                <a:rPr lang="de-DE" altLang="de-DE" sz="1400">
                  <a:solidFill>
                    <a:srgbClr val="CC3300"/>
                  </a:solidFill>
                </a:rPr>
                <a:t>massnart</a:t>
              </a:r>
              <a:endParaRPr lang="de-DE" altLang="de-DE" sz="1400"/>
            </a:p>
            <a:p>
              <a:r>
                <a:rPr lang="de-DE" altLang="de-DE" sz="1400"/>
                <a:t>vondatum</a:t>
              </a:r>
            </a:p>
            <a:p>
              <a:r>
                <a:rPr lang="de-DE" altLang="de-DE" sz="1400"/>
                <a:t>bisdatum</a:t>
              </a:r>
            </a:p>
          </p:txBody>
        </p:sp>
        <p:sp>
          <p:nvSpPr>
            <p:cNvPr id="12308" name="Text Box 14">
              <a:extLst>
                <a:ext uri="{FF2B5EF4-FFF2-40B4-BE49-F238E27FC236}">
                  <a16:creationId xmlns:a16="http://schemas.microsoft.com/office/drawing/2014/main" id="{746A533C-D2F2-A474-5CD0-B26868EADE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1200"/>
              <a:ext cx="1179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Aktionen</a:t>
              </a:r>
            </a:p>
            <a:p>
              <a:r>
                <a:rPr lang="de-DE" altLang="de-DE" sz="1400"/>
                <a:t>n_massnahme</a:t>
              </a:r>
              <a:endParaRPr lang="de-DE" altLang="de-DE" sz="1400" b="1"/>
            </a:p>
          </p:txBody>
        </p:sp>
      </p:grpSp>
      <p:sp>
        <p:nvSpPr>
          <p:cNvPr id="12297" name="Line 15">
            <a:extLst>
              <a:ext uri="{FF2B5EF4-FFF2-40B4-BE49-F238E27FC236}">
                <a16:creationId xmlns:a16="http://schemas.microsoft.com/office/drawing/2014/main" id="{160B909B-C125-9E8D-AA50-DB35B3B8494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590800"/>
            <a:ext cx="1676400" cy="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grpSp>
        <p:nvGrpSpPr>
          <p:cNvPr id="12298" name="Group 16">
            <a:extLst>
              <a:ext uri="{FF2B5EF4-FFF2-40B4-BE49-F238E27FC236}">
                <a16:creationId xmlns:a16="http://schemas.microsoft.com/office/drawing/2014/main" id="{863689ED-3433-CD67-736B-BE81C9C9DC4F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2819400"/>
            <a:ext cx="1676400" cy="1295400"/>
            <a:chOff x="3312" y="1776"/>
            <a:chExt cx="1056" cy="816"/>
          </a:xfrm>
        </p:grpSpPr>
        <p:sp>
          <p:nvSpPr>
            <p:cNvPr id="12304" name="Line 17">
              <a:extLst>
                <a:ext uri="{FF2B5EF4-FFF2-40B4-BE49-F238E27FC236}">
                  <a16:creationId xmlns:a16="http://schemas.microsoft.com/office/drawing/2014/main" id="{CC46A72C-3CF6-4D99-B59E-035791A3BD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1776"/>
              <a:ext cx="0" cy="816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2305" name="Line 18">
              <a:extLst>
                <a:ext uri="{FF2B5EF4-FFF2-40B4-BE49-F238E27FC236}">
                  <a16:creationId xmlns:a16="http://schemas.microsoft.com/office/drawing/2014/main" id="{C9013FBB-7720-6C1D-F318-E296ECBA72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1776"/>
              <a:ext cx="528" cy="0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2306" name="Line 19">
              <a:extLst>
                <a:ext uri="{FF2B5EF4-FFF2-40B4-BE49-F238E27FC236}">
                  <a16:creationId xmlns:a16="http://schemas.microsoft.com/office/drawing/2014/main" id="{1884F4D3-94C8-08E0-706E-E6A3643E16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592"/>
              <a:ext cx="528" cy="0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12299" name="Group 20">
            <a:extLst>
              <a:ext uri="{FF2B5EF4-FFF2-40B4-BE49-F238E27FC236}">
                <a16:creationId xmlns:a16="http://schemas.microsoft.com/office/drawing/2014/main" id="{9740EAF1-4629-0499-CF68-2D113EE98EDE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1676400"/>
            <a:ext cx="1563688" cy="1901825"/>
            <a:chOff x="1536" y="1200"/>
            <a:chExt cx="985" cy="1198"/>
          </a:xfrm>
        </p:grpSpPr>
        <p:sp>
          <p:nvSpPr>
            <p:cNvPr id="12302" name="Text Box 21">
              <a:extLst>
                <a:ext uri="{FF2B5EF4-FFF2-40B4-BE49-F238E27FC236}">
                  <a16:creationId xmlns:a16="http://schemas.microsoft.com/office/drawing/2014/main" id="{6AC6A712-B519-D487-EB5B-1F11AF5EFC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1530"/>
              <a:ext cx="985" cy="8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chemeClr val="accent2"/>
                  </a:solidFill>
                </a:rPr>
                <a:t>vorgangsnummer</a:t>
              </a:r>
              <a:endParaRPr lang="de-DE" altLang="de-DE" sz="1400"/>
            </a:p>
            <a:p>
              <a:r>
                <a:rPr lang="de-DE" altLang="de-DE" sz="1400"/>
                <a:t>aktenzeichen</a:t>
              </a:r>
            </a:p>
            <a:p>
              <a:r>
                <a:rPr lang="de-DE" altLang="de-DE" sz="1400"/>
                <a:t>bereich</a:t>
              </a:r>
            </a:p>
            <a:p>
              <a:r>
                <a:rPr lang="de-DE" altLang="de-DE" sz="1400"/>
                <a:t>statbezirk</a:t>
              </a:r>
            </a:p>
            <a:p>
              <a:r>
                <a:rPr lang="de-DE" altLang="de-DE" sz="1400"/>
                <a:t>beginnvorgang</a:t>
              </a:r>
            </a:p>
            <a:p>
              <a:r>
                <a:rPr lang="de-DE" altLang="de-DE" sz="1400"/>
                <a:t>endevorgang</a:t>
              </a:r>
            </a:p>
          </p:txBody>
        </p:sp>
        <p:sp>
          <p:nvSpPr>
            <p:cNvPr id="12303" name="Text Box 22">
              <a:extLst>
                <a:ext uri="{FF2B5EF4-FFF2-40B4-BE49-F238E27FC236}">
                  <a16:creationId xmlns:a16="http://schemas.microsoft.com/office/drawing/2014/main" id="{1A0335B2-5115-B5A1-CC2C-AA55B64C9D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1200"/>
              <a:ext cx="984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Vorgänge</a:t>
              </a:r>
            </a:p>
            <a:p>
              <a:r>
                <a:rPr lang="de-DE" altLang="de-DE" sz="1400"/>
                <a:t>n_vorgang</a:t>
              </a:r>
              <a:endParaRPr lang="de-DE" altLang="de-DE" sz="1400" b="1"/>
            </a:p>
          </p:txBody>
        </p:sp>
      </p:grpSp>
      <p:sp>
        <p:nvSpPr>
          <p:cNvPr id="12300" name="Line 23">
            <a:extLst>
              <a:ext uri="{FF2B5EF4-FFF2-40B4-BE49-F238E27FC236}">
                <a16:creationId xmlns:a16="http://schemas.microsoft.com/office/drawing/2014/main" id="{E38330F1-6231-0103-517D-68F10BAE8758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2362200"/>
            <a:ext cx="16764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2301" name="Text Box 48">
            <a:extLst>
              <a:ext uri="{FF2B5EF4-FFF2-40B4-BE49-F238E27FC236}">
                <a16:creationId xmlns:a16="http://schemas.microsoft.com/office/drawing/2014/main" id="{F129AABA-7BEB-5379-75BC-2A81557DA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8350" y="898525"/>
            <a:ext cx="4283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r>
              <a:rPr lang="de-DE" altLang="de-DE" b="1"/>
              <a:t>Zählen von Aktionen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>
            <a:extLst>
              <a:ext uri="{FF2B5EF4-FFF2-40B4-BE49-F238E27FC236}">
                <a16:creationId xmlns:a16="http://schemas.microsoft.com/office/drawing/2014/main" id="{B3E45A33-70B8-DB0E-9934-A2E0C19D9D3B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1676400"/>
            <a:ext cx="1881188" cy="1263650"/>
            <a:chOff x="1440" y="2256"/>
            <a:chExt cx="1185" cy="796"/>
          </a:xfrm>
        </p:grpSpPr>
        <p:sp>
          <p:nvSpPr>
            <p:cNvPr id="13335" name="Text Box 3">
              <a:extLst>
                <a:ext uri="{FF2B5EF4-FFF2-40B4-BE49-F238E27FC236}">
                  <a16:creationId xmlns:a16="http://schemas.microsoft.com/office/drawing/2014/main" id="{2B8FF8FC-3BCE-CEB5-3767-16F0DEB928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586"/>
              <a:ext cx="1185" cy="46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chemeClr val="accent2"/>
                  </a:solidFill>
                </a:rPr>
                <a:t>vorgang</a:t>
              </a:r>
              <a:endParaRPr lang="de-DE" altLang="de-DE" sz="1400"/>
            </a:p>
            <a:p>
              <a:r>
                <a:rPr lang="de-DE" altLang="de-DE" sz="1400">
                  <a:solidFill>
                    <a:srgbClr val="008000"/>
                  </a:solidFill>
                </a:rPr>
                <a:t>massnahme</a:t>
              </a:r>
            </a:p>
            <a:p>
              <a:r>
                <a:rPr lang="de-DE" altLang="de-DE" sz="1400">
                  <a:solidFill>
                    <a:srgbClr val="CC3300"/>
                  </a:solidFill>
                </a:rPr>
                <a:t>massnart</a:t>
              </a:r>
              <a:endParaRPr lang="de-DE" altLang="de-DE" sz="1400"/>
            </a:p>
          </p:txBody>
        </p:sp>
        <p:sp>
          <p:nvSpPr>
            <p:cNvPr id="13336" name="Text Box 4">
              <a:extLst>
                <a:ext uri="{FF2B5EF4-FFF2-40B4-BE49-F238E27FC236}">
                  <a16:creationId xmlns:a16="http://schemas.microsoft.com/office/drawing/2014/main" id="{EFEC8859-B1CE-3C71-1841-FBAECC3077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256"/>
              <a:ext cx="1185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Aktion im Vorgang</a:t>
              </a:r>
            </a:p>
            <a:p>
              <a:r>
                <a:rPr lang="de-DE" altLang="de-DE" sz="1400"/>
                <a:t>n_vorgmassnahme</a:t>
              </a:r>
              <a:endParaRPr lang="de-DE" altLang="de-DE" sz="1400" b="1"/>
            </a:p>
          </p:txBody>
        </p:sp>
      </p:grpSp>
      <p:grpSp>
        <p:nvGrpSpPr>
          <p:cNvPr id="13315" name="Group 5">
            <a:extLst>
              <a:ext uri="{FF2B5EF4-FFF2-40B4-BE49-F238E27FC236}">
                <a16:creationId xmlns:a16="http://schemas.microsoft.com/office/drawing/2014/main" id="{C68A1CB9-F07A-D0EF-63AF-2CA120154C3E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429000"/>
            <a:ext cx="1881188" cy="1050925"/>
            <a:chOff x="1440" y="2256"/>
            <a:chExt cx="1185" cy="662"/>
          </a:xfrm>
        </p:grpSpPr>
        <p:sp>
          <p:nvSpPr>
            <p:cNvPr id="13333" name="Text Box 6">
              <a:extLst>
                <a:ext uri="{FF2B5EF4-FFF2-40B4-BE49-F238E27FC236}">
                  <a16:creationId xmlns:a16="http://schemas.microsoft.com/office/drawing/2014/main" id="{29BEEAE2-B5D7-5FCE-34A7-C03F3B0E41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586"/>
              <a:ext cx="1185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CC3300"/>
                  </a:solidFill>
                </a:rPr>
                <a:t>massnart</a:t>
              </a:r>
              <a:endParaRPr lang="de-DE" altLang="de-DE" sz="1400"/>
            </a:p>
            <a:p>
              <a:r>
                <a:rPr lang="de-DE" altLang="de-DE" sz="1400"/>
                <a:t>bezeichnung</a:t>
              </a:r>
            </a:p>
          </p:txBody>
        </p:sp>
        <p:sp>
          <p:nvSpPr>
            <p:cNvPr id="13334" name="Text Box 7">
              <a:extLst>
                <a:ext uri="{FF2B5EF4-FFF2-40B4-BE49-F238E27FC236}">
                  <a16:creationId xmlns:a16="http://schemas.microsoft.com/office/drawing/2014/main" id="{BA455550-9859-8C86-7A65-28EB6DE466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256"/>
              <a:ext cx="1185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Aktionsarten</a:t>
              </a:r>
            </a:p>
            <a:p>
              <a:r>
                <a:rPr lang="de-DE" altLang="de-DE" sz="1400"/>
                <a:t>n_massnarten</a:t>
              </a:r>
              <a:endParaRPr lang="de-DE" altLang="de-DE" sz="1400" b="1"/>
            </a:p>
          </p:txBody>
        </p:sp>
      </p:grpSp>
      <p:sp>
        <p:nvSpPr>
          <p:cNvPr id="13316" name="Text Box 8">
            <a:extLst>
              <a:ext uri="{FF2B5EF4-FFF2-40B4-BE49-F238E27FC236}">
                <a16:creationId xmlns:a16="http://schemas.microsoft.com/office/drawing/2014/main" id="{CE2A03F8-BD72-C81B-A248-4DE42A5D8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" y="4779963"/>
            <a:ext cx="8702675" cy="3365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de-DE" altLang="de-DE"/>
              <a:t>Wie viele laufenden Aktionen pro Statistischem Bezirk gibt es?</a:t>
            </a:r>
          </a:p>
        </p:txBody>
      </p:sp>
      <p:sp>
        <p:nvSpPr>
          <p:cNvPr id="13317" name="Text Box 9">
            <a:extLst>
              <a:ext uri="{FF2B5EF4-FFF2-40B4-BE49-F238E27FC236}">
                <a16:creationId xmlns:a16="http://schemas.microsoft.com/office/drawing/2014/main" id="{DD6F08AC-9ADD-2879-9713-6A056B9ADA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25" y="5154613"/>
            <a:ext cx="8855075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de-DE" altLang="de-DE" sz="1200">
                <a:latin typeface="Courier New" panose="02070309020205020404" pitchFamily="49" charset="0"/>
              </a:rPr>
              <a:t>select n_vorgang.</a:t>
            </a:r>
            <a:r>
              <a:rPr lang="de-DE" altLang="de-DE" sz="1200" b="1">
                <a:latin typeface="Courier New" panose="02070309020205020404" pitchFamily="49" charset="0"/>
              </a:rPr>
              <a:t>statbezirk</a:t>
            </a:r>
            <a:r>
              <a:rPr lang="de-DE" altLang="de-DE" sz="1200">
                <a:latin typeface="Courier New" panose="02070309020205020404" pitchFamily="49" charset="0"/>
              </a:rPr>
              <a:t>, n_massnarten.</a:t>
            </a:r>
            <a:r>
              <a:rPr lang="de-DE" altLang="de-DE" sz="1200" b="1">
                <a:latin typeface="Courier New" panose="02070309020205020404" pitchFamily="49" charset="0"/>
              </a:rPr>
              <a:t>bezeichnung</a:t>
            </a:r>
            <a:r>
              <a:rPr lang="de-DE" altLang="de-DE" sz="1200">
                <a:latin typeface="Courier New" panose="02070309020205020404" pitchFamily="49" charset="0"/>
              </a:rPr>
              <a:t>, count(n_vorgmassnahme.</a:t>
            </a:r>
            <a:r>
              <a:rPr lang="de-DE" altLang="de-DE" sz="1200" b="1">
                <a:solidFill>
                  <a:srgbClr val="008000"/>
                </a:solidFill>
                <a:latin typeface="Courier New" panose="02070309020205020404" pitchFamily="49" charset="0"/>
              </a:rPr>
              <a:t>massnahme</a:t>
            </a:r>
            <a:r>
              <a:rPr lang="de-DE" altLang="de-DE" sz="1200">
                <a:latin typeface="Courier New" panose="02070309020205020404" pitchFamily="49" charset="0"/>
              </a:rPr>
              <a:t>) Anzahl</a:t>
            </a:r>
          </a:p>
          <a:p>
            <a:r>
              <a:rPr lang="de-DE" altLang="de-DE" sz="1200">
                <a:latin typeface="Courier New" panose="02070309020205020404" pitchFamily="49" charset="0"/>
              </a:rPr>
              <a:t>from n_vorgmassnahme, n_massnarten, n_massnahme, n_vorgang</a:t>
            </a:r>
          </a:p>
          <a:p>
            <a:r>
              <a:rPr lang="de-DE" altLang="de-DE" sz="1200">
                <a:latin typeface="Courier New" panose="02070309020205020404" pitchFamily="49" charset="0"/>
              </a:rPr>
              <a:t>where n_vorgmassnahme.</a:t>
            </a:r>
            <a:r>
              <a:rPr lang="de-DE" altLang="de-DE" sz="1200" b="1">
                <a:solidFill>
                  <a:srgbClr val="CC3300"/>
                </a:solidFill>
                <a:latin typeface="Courier New" panose="02070309020205020404" pitchFamily="49" charset="0"/>
              </a:rPr>
              <a:t>massnart</a:t>
            </a:r>
            <a:r>
              <a:rPr lang="de-DE" altLang="de-DE" sz="1200">
                <a:latin typeface="Courier New" panose="02070309020205020404" pitchFamily="49" charset="0"/>
              </a:rPr>
              <a:t> = n_massnarten.</a:t>
            </a:r>
            <a:r>
              <a:rPr lang="de-DE" altLang="de-DE" sz="1200" b="1">
                <a:solidFill>
                  <a:srgbClr val="CC3300"/>
                </a:solidFill>
                <a:latin typeface="Courier New" panose="02070309020205020404" pitchFamily="49" charset="0"/>
              </a:rPr>
              <a:t>massnart</a:t>
            </a:r>
            <a:endParaRPr lang="de-DE" altLang="de-DE" sz="1200">
              <a:latin typeface="Courier New" panose="02070309020205020404" pitchFamily="49" charset="0"/>
            </a:endParaRPr>
          </a:p>
          <a:p>
            <a:r>
              <a:rPr lang="de-DE" altLang="de-DE" sz="1200">
                <a:latin typeface="Courier New" panose="02070309020205020404" pitchFamily="49" charset="0"/>
              </a:rPr>
              <a:t>and n_vorgmassnahme.</a:t>
            </a:r>
            <a:r>
              <a:rPr lang="de-DE" altLang="de-DE" sz="1200" b="1">
                <a:solidFill>
                  <a:srgbClr val="008000"/>
                </a:solidFill>
                <a:latin typeface="Courier New" panose="02070309020205020404" pitchFamily="49" charset="0"/>
              </a:rPr>
              <a:t>massnahme</a:t>
            </a:r>
            <a:r>
              <a:rPr lang="de-DE" altLang="de-DE" sz="1200">
                <a:latin typeface="Courier New" panose="02070309020205020404" pitchFamily="49" charset="0"/>
              </a:rPr>
              <a:t> = n_massnahme.</a:t>
            </a:r>
            <a:r>
              <a:rPr lang="de-DE" altLang="de-DE" sz="1200" b="1">
                <a:solidFill>
                  <a:srgbClr val="008000"/>
                </a:solidFill>
                <a:latin typeface="Courier New" panose="02070309020205020404" pitchFamily="49" charset="0"/>
              </a:rPr>
              <a:t>massnahmennummer</a:t>
            </a:r>
            <a:endParaRPr lang="de-DE" altLang="de-DE" sz="1200">
              <a:latin typeface="Courier New" panose="02070309020205020404" pitchFamily="49" charset="0"/>
            </a:endParaRPr>
          </a:p>
          <a:p>
            <a:r>
              <a:rPr lang="de-DE" altLang="de-DE" sz="1200">
                <a:latin typeface="Courier New" panose="02070309020205020404" pitchFamily="49" charset="0"/>
              </a:rPr>
              <a:t>and (n_massnahme.</a:t>
            </a:r>
            <a:r>
              <a:rPr lang="de-DE" altLang="de-DE" sz="1200" b="1">
                <a:latin typeface="Courier New" panose="02070309020205020404" pitchFamily="49" charset="0"/>
              </a:rPr>
              <a:t>bisdatum</a:t>
            </a:r>
            <a:r>
              <a:rPr lang="de-DE" altLang="de-DE" sz="1200">
                <a:latin typeface="Courier New" panose="02070309020205020404" pitchFamily="49" charset="0"/>
              </a:rPr>
              <a:t> is NULL or n_massnahme.bisdatum &gt;= getdate())</a:t>
            </a:r>
          </a:p>
          <a:p>
            <a:r>
              <a:rPr lang="de-DE" altLang="de-DE" sz="1200">
                <a:latin typeface="Courier New" panose="02070309020205020404" pitchFamily="49" charset="0"/>
              </a:rPr>
              <a:t>and n_vorgang.</a:t>
            </a:r>
            <a:r>
              <a:rPr lang="de-DE" altLang="de-DE" sz="1200" b="1">
                <a:solidFill>
                  <a:schemeClr val="accent2"/>
                </a:solidFill>
                <a:latin typeface="Courier New" panose="02070309020205020404" pitchFamily="49" charset="0"/>
              </a:rPr>
              <a:t>vorgangsnummer</a:t>
            </a:r>
            <a:r>
              <a:rPr lang="de-DE" altLang="de-DE" sz="1200">
                <a:latin typeface="Courier New" panose="02070309020205020404" pitchFamily="49" charset="0"/>
              </a:rPr>
              <a:t> = n_vorgmassnahme.</a:t>
            </a:r>
            <a:r>
              <a:rPr lang="de-DE" altLang="de-DE" sz="1200" b="1">
                <a:solidFill>
                  <a:schemeClr val="accent2"/>
                </a:solidFill>
                <a:latin typeface="Courier New" panose="02070309020205020404" pitchFamily="49" charset="0"/>
              </a:rPr>
              <a:t>vorgang</a:t>
            </a:r>
            <a:endParaRPr lang="de-DE" altLang="de-DE" sz="1200">
              <a:latin typeface="Courier New" panose="02070309020205020404" pitchFamily="49" charset="0"/>
            </a:endParaRPr>
          </a:p>
          <a:p>
            <a:r>
              <a:rPr lang="de-DE" altLang="de-DE" sz="1200">
                <a:latin typeface="Courier New" panose="02070309020205020404" pitchFamily="49" charset="0"/>
              </a:rPr>
              <a:t>group by n_vorgang.</a:t>
            </a:r>
            <a:r>
              <a:rPr lang="de-DE" altLang="de-DE" sz="1200" b="1">
                <a:latin typeface="Courier New" panose="02070309020205020404" pitchFamily="49" charset="0"/>
              </a:rPr>
              <a:t>statbezirk</a:t>
            </a:r>
            <a:r>
              <a:rPr lang="de-DE" altLang="de-DE" sz="1200">
                <a:latin typeface="Courier New" panose="02070309020205020404" pitchFamily="49" charset="0"/>
              </a:rPr>
              <a:t>, n_massnarten.</a:t>
            </a:r>
            <a:r>
              <a:rPr lang="de-DE" altLang="de-DE" sz="1200" b="1">
                <a:latin typeface="Courier New" panose="02070309020205020404" pitchFamily="49" charset="0"/>
              </a:rPr>
              <a:t>bezeichnung</a:t>
            </a:r>
            <a:r>
              <a:rPr lang="de-DE" altLang="de-DE" sz="1200">
                <a:latin typeface="Courier New" panose="02070309020205020404" pitchFamily="49" charset="0"/>
              </a:rPr>
              <a:t> </a:t>
            </a:r>
          </a:p>
          <a:p>
            <a:r>
              <a:rPr lang="de-DE" altLang="de-DE" sz="1200">
                <a:latin typeface="Courier New" panose="02070309020205020404" pitchFamily="49" charset="0"/>
              </a:rPr>
              <a:t>order by n_vorgang.</a:t>
            </a:r>
            <a:r>
              <a:rPr lang="de-DE" altLang="de-DE" sz="1200" b="1">
                <a:latin typeface="Courier New" panose="02070309020205020404" pitchFamily="49" charset="0"/>
              </a:rPr>
              <a:t>statbezirk</a:t>
            </a:r>
            <a:r>
              <a:rPr lang="de-DE" altLang="de-DE" sz="1200">
                <a:latin typeface="Courier New" panose="02070309020205020404" pitchFamily="49" charset="0"/>
              </a:rPr>
              <a:t>, n_massnarten.</a:t>
            </a:r>
            <a:r>
              <a:rPr lang="de-DE" altLang="de-DE" sz="1200" b="1">
                <a:latin typeface="Courier New" panose="02070309020205020404" pitchFamily="49" charset="0"/>
              </a:rPr>
              <a:t>bezeichnung</a:t>
            </a:r>
            <a:endParaRPr lang="de-DE" altLang="de-DE" sz="1200">
              <a:latin typeface="Courier New" panose="02070309020205020404" pitchFamily="49" charset="0"/>
            </a:endParaRPr>
          </a:p>
        </p:txBody>
      </p:sp>
      <p:sp>
        <p:nvSpPr>
          <p:cNvPr id="13318" name="Line 10">
            <a:extLst>
              <a:ext uri="{FF2B5EF4-FFF2-40B4-BE49-F238E27FC236}">
                <a16:creationId xmlns:a16="http://schemas.microsoft.com/office/drawing/2014/main" id="{1A476744-507D-C20A-F0FA-0359C110DE7A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819400"/>
            <a:ext cx="838200" cy="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319" name="Line 11">
            <a:extLst>
              <a:ext uri="{FF2B5EF4-FFF2-40B4-BE49-F238E27FC236}">
                <a16:creationId xmlns:a16="http://schemas.microsoft.com/office/drawing/2014/main" id="{4A75BC70-89E4-962B-BF61-AA5FA418D6C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114800"/>
            <a:ext cx="609600" cy="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grpSp>
        <p:nvGrpSpPr>
          <p:cNvPr id="13320" name="Group 12">
            <a:extLst>
              <a:ext uri="{FF2B5EF4-FFF2-40B4-BE49-F238E27FC236}">
                <a16:creationId xmlns:a16="http://schemas.microsoft.com/office/drawing/2014/main" id="{08C14106-2820-0969-5712-6B750D844123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1905000"/>
            <a:ext cx="1879600" cy="1476375"/>
            <a:chOff x="4320" y="1200"/>
            <a:chExt cx="1184" cy="930"/>
          </a:xfrm>
        </p:grpSpPr>
        <p:sp>
          <p:nvSpPr>
            <p:cNvPr id="13331" name="Text Box 13">
              <a:extLst>
                <a:ext uri="{FF2B5EF4-FFF2-40B4-BE49-F238E27FC236}">
                  <a16:creationId xmlns:a16="http://schemas.microsoft.com/office/drawing/2014/main" id="{1AF63C87-4894-88FF-B4BE-A7563D3E09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1530"/>
              <a:ext cx="1184" cy="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008000"/>
                  </a:solidFill>
                </a:rPr>
                <a:t>massnahmennummer</a:t>
              </a:r>
            </a:p>
            <a:p>
              <a:r>
                <a:rPr lang="de-DE" altLang="de-DE" sz="1400">
                  <a:solidFill>
                    <a:srgbClr val="CC3300"/>
                  </a:solidFill>
                </a:rPr>
                <a:t>massnart</a:t>
              </a:r>
              <a:endParaRPr lang="de-DE" altLang="de-DE" sz="1400"/>
            </a:p>
            <a:p>
              <a:r>
                <a:rPr lang="de-DE" altLang="de-DE" sz="1400"/>
                <a:t>vondatum</a:t>
              </a:r>
            </a:p>
            <a:p>
              <a:r>
                <a:rPr lang="de-DE" altLang="de-DE" sz="1400"/>
                <a:t>bisdatum</a:t>
              </a:r>
            </a:p>
          </p:txBody>
        </p:sp>
        <p:sp>
          <p:nvSpPr>
            <p:cNvPr id="13332" name="Text Box 14">
              <a:extLst>
                <a:ext uri="{FF2B5EF4-FFF2-40B4-BE49-F238E27FC236}">
                  <a16:creationId xmlns:a16="http://schemas.microsoft.com/office/drawing/2014/main" id="{E8F5FBDA-251B-FEA1-CCB9-CA7C440CFB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1200"/>
              <a:ext cx="1179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Aktionen</a:t>
              </a:r>
            </a:p>
            <a:p>
              <a:r>
                <a:rPr lang="de-DE" altLang="de-DE" sz="1400"/>
                <a:t>n_massnahme</a:t>
              </a:r>
              <a:endParaRPr lang="de-DE" altLang="de-DE" sz="1400" b="1"/>
            </a:p>
          </p:txBody>
        </p:sp>
      </p:grpSp>
      <p:sp>
        <p:nvSpPr>
          <p:cNvPr id="13321" name="Line 15">
            <a:extLst>
              <a:ext uri="{FF2B5EF4-FFF2-40B4-BE49-F238E27FC236}">
                <a16:creationId xmlns:a16="http://schemas.microsoft.com/office/drawing/2014/main" id="{BFA3AAF4-9A60-4D6A-8E54-1BF7714FC7E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590800"/>
            <a:ext cx="1676400" cy="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grpSp>
        <p:nvGrpSpPr>
          <p:cNvPr id="13322" name="Group 16">
            <a:extLst>
              <a:ext uri="{FF2B5EF4-FFF2-40B4-BE49-F238E27FC236}">
                <a16:creationId xmlns:a16="http://schemas.microsoft.com/office/drawing/2014/main" id="{74D41B9D-69FA-868E-28BB-7F6EB013CEC2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2819400"/>
            <a:ext cx="1676400" cy="1295400"/>
            <a:chOff x="3312" y="1776"/>
            <a:chExt cx="1056" cy="816"/>
          </a:xfrm>
        </p:grpSpPr>
        <p:sp>
          <p:nvSpPr>
            <p:cNvPr id="13328" name="Line 17">
              <a:extLst>
                <a:ext uri="{FF2B5EF4-FFF2-40B4-BE49-F238E27FC236}">
                  <a16:creationId xmlns:a16="http://schemas.microsoft.com/office/drawing/2014/main" id="{1DA4E966-D1B5-1659-818C-D212BFA602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1776"/>
              <a:ext cx="0" cy="816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3329" name="Line 18">
              <a:extLst>
                <a:ext uri="{FF2B5EF4-FFF2-40B4-BE49-F238E27FC236}">
                  <a16:creationId xmlns:a16="http://schemas.microsoft.com/office/drawing/2014/main" id="{3F631DC9-B807-0866-D2FD-23A303061F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1776"/>
              <a:ext cx="528" cy="0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3330" name="Line 19">
              <a:extLst>
                <a:ext uri="{FF2B5EF4-FFF2-40B4-BE49-F238E27FC236}">
                  <a16:creationId xmlns:a16="http://schemas.microsoft.com/office/drawing/2014/main" id="{B4A8032A-DF42-7BFD-5EA5-358941C659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592"/>
              <a:ext cx="528" cy="0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13323" name="Group 20">
            <a:extLst>
              <a:ext uri="{FF2B5EF4-FFF2-40B4-BE49-F238E27FC236}">
                <a16:creationId xmlns:a16="http://schemas.microsoft.com/office/drawing/2014/main" id="{BBA607D5-6516-1323-BFF5-4FA54EA95FB6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1676400"/>
            <a:ext cx="1563688" cy="1901825"/>
            <a:chOff x="1536" y="1200"/>
            <a:chExt cx="985" cy="1198"/>
          </a:xfrm>
        </p:grpSpPr>
        <p:sp>
          <p:nvSpPr>
            <p:cNvPr id="13326" name="Text Box 21">
              <a:extLst>
                <a:ext uri="{FF2B5EF4-FFF2-40B4-BE49-F238E27FC236}">
                  <a16:creationId xmlns:a16="http://schemas.microsoft.com/office/drawing/2014/main" id="{25341404-6749-6BC0-F955-69DEA008D8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1530"/>
              <a:ext cx="985" cy="8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chemeClr val="accent2"/>
                  </a:solidFill>
                </a:rPr>
                <a:t>vorgangsnummer</a:t>
              </a:r>
              <a:endParaRPr lang="de-DE" altLang="de-DE" sz="1400"/>
            </a:p>
            <a:p>
              <a:r>
                <a:rPr lang="de-DE" altLang="de-DE" sz="1400"/>
                <a:t>aktenzeichen</a:t>
              </a:r>
            </a:p>
            <a:p>
              <a:r>
                <a:rPr lang="de-DE" altLang="de-DE" sz="1400"/>
                <a:t>bereich</a:t>
              </a:r>
            </a:p>
            <a:p>
              <a:r>
                <a:rPr lang="de-DE" altLang="de-DE" sz="1400"/>
                <a:t>statbezirk</a:t>
              </a:r>
            </a:p>
            <a:p>
              <a:r>
                <a:rPr lang="de-DE" altLang="de-DE" sz="1400"/>
                <a:t>beginnvorgang</a:t>
              </a:r>
            </a:p>
            <a:p>
              <a:r>
                <a:rPr lang="de-DE" altLang="de-DE" sz="1400"/>
                <a:t>endevorgang</a:t>
              </a:r>
            </a:p>
          </p:txBody>
        </p:sp>
        <p:sp>
          <p:nvSpPr>
            <p:cNvPr id="13327" name="Text Box 22">
              <a:extLst>
                <a:ext uri="{FF2B5EF4-FFF2-40B4-BE49-F238E27FC236}">
                  <a16:creationId xmlns:a16="http://schemas.microsoft.com/office/drawing/2014/main" id="{313E793B-A593-25F2-6C3E-31205AEB99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1200"/>
              <a:ext cx="984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Vorgänge</a:t>
              </a:r>
            </a:p>
            <a:p>
              <a:r>
                <a:rPr lang="de-DE" altLang="de-DE" sz="1400"/>
                <a:t>n_vorgang</a:t>
              </a:r>
              <a:endParaRPr lang="de-DE" altLang="de-DE" sz="1400" b="1"/>
            </a:p>
          </p:txBody>
        </p:sp>
      </p:grpSp>
      <p:sp>
        <p:nvSpPr>
          <p:cNvPr id="13324" name="Line 23">
            <a:extLst>
              <a:ext uri="{FF2B5EF4-FFF2-40B4-BE49-F238E27FC236}">
                <a16:creationId xmlns:a16="http://schemas.microsoft.com/office/drawing/2014/main" id="{C7C3E746-87A7-8D5F-F4CE-3D444F3F4E5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2362200"/>
            <a:ext cx="16764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325" name="Text Box 24">
            <a:extLst>
              <a:ext uri="{FF2B5EF4-FFF2-40B4-BE49-F238E27FC236}">
                <a16:creationId xmlns:a16="http://schemas.microsoft.com/office/drawing/2014/main" id="{B44E7DF2-98BD-75E3-A728-575800302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908720"/>
            <a:ext cx="4283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r>
              <a:rPr lang="de-DE" altLang="de-DE" b="1" dirty="0"/>
              <a:t>Beispiele: Zählen von Aktionen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5">
            <a:extLst>
              <a:ext uri="{FF2B5EF4-FFF2-40B4-BE49-F238E27FC236}">
                <a16:creationId xmlns:a16="http://schemas.microsoft.com/office/drawing/2014/main" id="{125BE16B-5448-E9D4-C9D0-863EE90744BD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429000"/>
            <a:ext cx="1881188" cy="1050925"/>
            <a:chOff x="1440" y="2256"/>
            <a:chExt cx="1185" cy="662"/>
          </a:xfrm>
        </p:grpSpPr>
        <p:sp>
          <p:nvSpPr>
            <p:cNvPr id="14371" name="Text Box 6">
              <a:extLst>
                <a:ext uri="{FF2B5EF4-FFF2-40B4-BE49-F238E27FC236}">
                  <a16:creationId xmlns:a16="http://schemas.microsoft.com/office/drawing/2014/main" id="{C81BDA87-13E8-213B-6F41-5743DCA9DE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586"/>
              <a:ext cx="1185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CC3300"/>
                  </a:solidFill>
                </a:rPr>
                <a:t>massnart</a:t>
              </a:r>
              <a:endParaRPr lang="de-DE" altLang="de-DE" sz="1400"/>
            </a:p>
            <a:p>
              <a:r>
                <a:rPr lang="de-DE" altLang="de-DE" sz="1400"/>
                <a:t>bezeichnung</a:t>
              </a:r>
            </a:p>
          </p:txBody>
        </p:sp>
        <p:sp>
          <p:nvSpPr>
            <p:cNvPr id="14372" name="Text Box 7">
              <a:extLst>
                <a:ext uri="{FF2B5EF4-FFF2-40B4-BE49-F238E27FC236}">
                  <a16:creationId xmlns:a16="http://schemas.microsoft.com/office/drawing/2014/main" id="{1356597B-747A-7CD0-A562-D02A21BA26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256"/>
              <a:ext cx="1185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Aktionsarten</a:t>
              </a:r>
            </a:p>
            <a:p>
              <a:r>
                <a:rPr lang="de-DE" altLang="de-DE" sz="1400"/>
                <a:t>n_massnarten</a:t>
              </a:r>
              <a:endParaRPr lang="de-DE" altLang="de-DE" sz="1400" b="1"/>
            </a:p>
          </p:txBody>
        </p:sp>
      </p:grpSp>
      <p:sp>
        <p:nvSpPr>
          <p:cNvPr id="14339" name="Text Box 8">
            <a:extLst>
              <a:ext uri="{FF2B5EF4-FFF2-40B4-BE49-F238E27FC236}">
                <a16:creationId xmlns:a16="http://schemas.microsoft.com/office/drawing/2014/main" id="{82324564-D2B6-879D-EEFF-4457ADA4F4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" y="4779963"/>
            <a:ext cx="8702675" cy="3365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de-DE" altLang="de-DE"/>
              <a:t>Wie häufig wurde ein Begriff in einem bestimmten Auswahlbaustein einer Aktion ausgewählt?</a:t>
            </a:r>
          </a:p>
        </p:txBody>
      </p:sp>
      <p:sp>
        <p:nvSpPr>
          <p:cNvPr id="14340" name="Text Box 9">
            <a:extLst>
              <a:ext uri="{FF2B5EF4-FFF2-40B4-BE49-F238E27FC236}">
                <a16:creationId xmlns:a16="http://schemas.microsoft.com/office/drawing/2014/main" id="{BD0EE721-3430-413F-95F3-3C2EE2030F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25" y="5154613"/>
            <a:ext cx="9007475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de-DE" altLang="de-DE" sz="1000">
                <a:latin typeface="Courier New" panose="02070309020205020404" pitchFamily="49" charset="0"/>
              </a:rPr>
              <a:t>select n_massnarten.</a:t>
            </a:r>
            <a:r>
              <a:rPr lang="de-DE" altLang="de-DE" sz="1000" b="1">
                <a:latin typeface="Courier New" panose="02070309020205020404" pitchFamily="49" charset="0"/>
              </a:rPr>
              <a:t>bezeichnung</a:t>
            </a:r>
            <a:r>
              <a:rPr lang="de-DE" altLang="de-DE" sz="1000">
                <a:latin typeface="Courier New" panose="02070309020205020404" pitchFamily="49" charset="0"/>
              </a:rPr>
              <a:t>, n_ersetzungstexte.</a:t>
            </a:r>
            <a:r>
              <a:rPr lang="de-DE" altLang="de-DE" sz="1000" b="1">
                <a:latin typeface="Courier New" panose="02070309020205020404" pitchFamily="49" charset="0"/>
              </a:rPr>
              <a:t>lokal</a:t>
            </a:r>
            <a:r>
              <a:rPr lang="de-DE" altLang="de-DE" sz="1000">
                <a:latin typeface="Courier New" panose="02070309020205020404" pitchFamily="49" charset="0"/>
              </a:rPr>
              <a:t>, n_hiplantexte.</a:t>
            </a:r>
            <a:r>
              <a:rPr lang="de-DE" altLang="de-DE" sz="1000" b="1">
                <a:latin typeface="Courier New" panose="02070309020205020404" pitchFamily="49" charset="0"/>
              </a:rPr>
              <a:t>text</a:t>
            </a:r>
            <a:r>
              <a:rPr lang="de-DE" altLang="de-DE" sz="1000">
                <a:latin typeface="Courier New" panose="02070309020205020404" pitchFamily="49" charset="0"/>
              </a:rPr>
              <a:t>, count(n_hiplanabstxt.</a:t>
            </a:r>
            <a:r>
              <a:rPr lang="de-DE" altLang="de-DE" sz="1000" b="1">
                <a:solidFill>
                  <a:srgbClr val="008000"/>
                </a:solidFill>
                <a:latin typeface="Courier New" panose="02070309020205020404" pitchFamily="49" charset="0"/>
              </a:rPr>
              <a:t>hmasref</a:t>
            </a:r>
            <a:r>
              <a:rPr lang="de-DE" altLang="de-DE" sz="1000">
                <a:latin typeface="Courier New" panose="02070309020205020404" pitchFamily="49" charset="0"/>
              </a:rPr>
              <a:t>) Anzahl</a:t>
            </a:r>
          </a:p>
          <a:p>
            <a:r>
              <a:rPr lang="de-DE" altLang="de-DE" sz="1000">
                <a:latin typeface="Courier New" panose="02070309020205020404" pitchFamily="49" charset="0"/>
              </a:rPr>
              <a:t>from n_massnahme, n_massnarten, n_hiplanabstxt, n_ersetzungstexte, n_hiplantexte</a:t>
            </a:r>
          </a:p>
          <a:p>
            <a:r>
              <a:rPr lang="de-DE" altLang="de-DE" sz="1000">
                <a:latin typeface="Courier New" panose="02070309020205020404" pitchFamily="49" charset="0"/>
              </a:rPr>
              <a:t>where n_ersetzungstexte.</a:t>
            </a:r>
            <a:r>
              <a:rPr lang="de-DE" altLang="de-DE" sz="1000" b="1">
                <a:solidFill>
                  <a:srgbClr val="CC3300"/>
                </a:solidFill>
                <a:latin typeface="Courier New" panose="02070309020205020404" pitchFamily="49" charset="0"/>
              </a:rPr>
              <a:t>massnart</a:t>
            </a:r>
            <a:r>
              <a:rPr lang="de-DE" altLang="de-DE" sz="1000">
                <a:latin typeface="Courier New" panose="02070309020205020404" pitchFamily="49" charset="0"/>
              </a:rPr>
              <a:t> = n_massnarten.</a:t>
            </a:r>
            <a:r>
              <a:rPr lang="de-DE" altLang="de-DE" sz="1000" b="1">
                <a:solidFill>
                  <a:srgbClr val="CC3300"/>
                </a:solidFill>
                <a:latin typeface="Courier New" panose="02070309020205020404" pitchFamily="49" charset="0"/>
              </a:rPr>
              <a:t>massnart</a:t>
            </a:r>
            <a:r>
              <a:rPr lang="de-DE" altLang="de-DE" sz="1000">
                <a:latin typeface="Courier New" panose="02070309020205020404" pitchFamily="49" charset="0"/>
              </a:rPr>
              <a:t> and n_massnarten.</a:t>
            </a:r>
            <a:r>
              <a:rPr lang="de-DE" altLang="de-DE" sz="1000" b="1">
                <a:solidFill>
                  <a:srgbClr val="CC3300"/>
                </a:solidFill>
                <a:latin typeface="Courier New" panose="02070309020205020404" pitchFamily="49" charset="0"/>
              </a:rPr>
              <a:t>massnart</a:t>
            </a:r>
            <a:r>
              <a:rPr lang="de-DE" altLang="de-DE" sz="1000">
                <a:latin typeface="Courier New" panose="02070309020205020404" pitchFamily="49" charset="0"/>
              </a:rPr>
              <a:t> = n_massnahme.</a:t>
            </a:r>
            <a:r>
              <a:rPr lang="de-DE" altLang="de-DE" sz="1000" b="1">
                <a:solidFill>
                  <a:srgbClr val="CC3300"/>
                </a:solidFill>
                <a:latin typeface="Courier New" panose="02070309020205020404" pitchFamily="49" charset="0"/>
              </a:rPr>
              <a:t>massnart</a:t>
            </a:r>
          </a:p>
          <a:p>
            <a:r>
              <a:rPr lang="de-DE" altLang="de-DE" sz="1000">
                <a:latin typeface="Courier New" panose="02070309020205020404" pitchFamily="49" charset="0"/>
              </a:rPr>
              <a:t>and n_ersetzungstexte.</a:t>
            </a:r>
            <a:r>
              <a:rPr lang="de-DE" altLang="de-DE" sz="1000" b="1">
                <a:solidFill>
                  <a:srgbClr val="FF00FF"/>
                </a:solidFill>
                <a:latin typeface="Courier New" panose="02070309020205020404" pitchFamily="49" charset="0"/>
              </a:rPr>
              <a:t>absid</a:t>
            </a:r>
            <a:r>
              <a:rPr lang="de-DE" altLang="de-DE" sz="1000">
                <a:latin typeface="Courier New" panose="02070309020205020404" pitchFamily="49" charset="0"/>
              </a:rPr>
              <a:t> = n_hiplanabstxt.</a:t>
            </a:r>
            <a:r>
              <a:rPr lang="de-DE" altLang="de-DE" sz="1000" b="1">
                <a:solidFill>
                  <a:srgbClr val="FF00FF"/>
                </a:solidFill>
                <a:latin typeface="Courier New" panose="02070309020205020404" pitchFamily="49" charset="0"/>
              </a:rPr>
              <a:t>absid</a:t>
            </a:r>
            <a:r>
              <a:rPr lang="de-DE" altLang="de-DE" sz="1000">
                <a:latin typeface="Courier New" panose="02070309020205020404" pitchFamily="49" charset="0"/>
              </a:rPr>
              <a:t> and n_hiplanabstxt.</a:t>
            </a:r>
            <a:r>
              <a:rPr lang="de-DE" altLang="de-DE" sz="1000" b="1">
                <a:solidFill>
                  <a:srgbClr val="FF00FF"/>
                </a:solidFill>
                <a:latin typeface="Courier New" panose="02070309020205020404" pitchFamily="49" charset="0"/>
              </a:rPr>
              <a:t>absid</a:t>
            </a:r>
            <a:r>
              <a:rPr lang="de-DE" altLang="de-DE" sz="1000">
                <a:latin typeface="Courier New" panose="02070309020205020404" pitchFamily="49" charset="0"/>
              </a:rPr>
              <a:t> = n_hiplantexte.</a:t>
            </a:r>
            <a:r>
              <a:rPr lang="de-DE" altLang="de-DE" sz="1000" b="1">
                <a:solidFill>
                  <a:srgbClr val="FF00FF"/>
                </a:solidFill>
                <a:latin typeface="Courier New" panose="02070309020205020404" pitchFamily="49" charset="0"/>
              </a:rPr>
              <a:t>absid</a:t>
            </a:r>
            <a:endParaRPr lang="de-DE" altLang="de-DE" sz="1000">
              <a:latin typeface="Courier New" panose="02070309020205020404" pitchFamily="49" charset="0"/>
            </a:endParaRPr>
          </a:p>
          <a:p>
            <a:r>
              <a:rPr lang="de-DE" altLang="de-DE" sz="1000">
                <a:latin typeface="Courier New" panose="02070309020205020404" pitchFamily="49" charset="0"/>
              </a:rPr>
              <a:t>and n_massnahme.</a:t>
            </a:r>
            <a:r>
              <a:rPr lang="de-DE" altLang="de-DE" sz="1000" b="1">
                <a:solidFill>
                  <a:srgbClr val="008000"/>
                </a:solidFill>
                <a:latin typeface="Courier New" panose="02070309020205020404" pitchFamily="49" charset="0"/>
              </a:rPr>
              <a:t>massnahmennummer</a:t>
            </a:r>
            <a:r>
              <a:rPr lang="de-DE" altLang="de-DE" sz="1000">
                <a:latin typeface="Courier New" panose="02070309020205020404" pitchFamily="49" charset="0"/>
              </a:rPr>
              <a:t> = n_hiplanabstxt.</a:t>
            </a:r>
            <a:r>
              <a:rPr lang="de-DE" altLang="de-DE" sz="1000" b="1">
                <a:solidFill>
                  <a:srgbClr val="008000"/>
                </a:solidFill>
                <a:latin typeface="Courier New" panose="02070309020205020404" pitchFamily="49" charset="0"/>
              </a:rPr>
              <a:t>hmasref </a:t>
            </a:r>
            <a:r>
              <a:rPr lang="de-DE" altLang="de-DE" sz="1000">
                <a:latin typeface="Courier New" panose="02070309020205020404" pitchFamily="49" charset="0"/>
              </a:rPr>
              <a:t>and n_hiplanabstxt.</a:t>
            </a:r>
            <a:r>
              <a:rPr lang="de-DE" altLang="de-DE" sz="1000" b="1">
                <a:solidFill>
                  <a:srgbClr val="0000FF"/>
                </a:solidFill>
                <a:latin typeface="Courier New" panose="02070309020205020404" pitchFamily="49" charset="0"/>
              </a:rPr>
              <a:t>txtref</a:t>
            </a:r>
            <a:r>
              <a:rPr lang="de-DE" altLang="de-DE" sz="1000">
                <a:latin typeface="Courier New" panose="02070309020205020404" pitchFamily="49" charset="0"/>
              </a:rPr>
              <a:t> = n_hiplantexte.</a:t>
            </a:r>
            <a:r>
              <a:rPr lang="de-DE" altLang="de-DE" sz="1000" b="1">
                <a:solidFill>
                  <a:srgbClr val="0000FF"/>
                </a:solidFill>
                <a:latin typeface="Courier New" panose="02070309020205020404" pitchFamily="49" charset="0"/>
              </a:rPr>
              <a:t>lfdnr</a:t>
            </a:r>
            <a:endParaRPr lang="de-DE" altLang="de-DE" sz="1000">
              <a:latin typeface="Courier New" panose="02070309020205020404" pitchFamily="49" charset="0"/>
            </a:endParaRPr>
          </a:p>
          <a:p>
            <a:r>
              <a:rPr lang="de-DE" altLang="de-DE" sz="1000">
                <a:latin typeface="Courier New" panose="02070309020205020404" pitchFamily="49" charset="0"/>
              </a:rPr>
              <a:t>and n_massnarten.</a:t>
            </a:r>
            <a:r>
              <a:rPr lang="de-DE" altLang="de-DE" sz="1000" b="1">
                <a:latin typeface="Courier New" panose="02070309020205020404" pitchFamily="49" charset="0"/>
              </a:rPr>
              <a:t>bezeichnung</a:t>
            </a:r>
            <a:r>
              <a:rPr lang="de-DE" altLang="de-DE" sz="1000">
                <a:latin typeface="Courier New" panose="02070309020205020404" pitchFamily="49" charset="0"/>
              </a:rPr>
              <a:t> = 'Aktionsname im Klartext'</a:t>
            </a:r>
          </a:p>
          <a:p>
            <a:r>
              <a:rPr lang="de-DE" altLang="de-DE" sz="1000">
                <a:latin typeface="Courier New" panose="02070309020205020404" pitchFamily="49" charset="0"/>
              </a:rPr>
              <a:t>and n_ersetzungstexte.</a:t>
            </a:r>
            <a:r>
              <a:rPr lang="de-DE" altLang="de-DE" sz="1000" b="1">
                <a:latin typeface="Courier New" panose="02070309020205020404" pitchFamily="49" charset="0"/>
              </a:rPr>
              <a:t>lokal</a:t>
            </a:r>
            <a:r>
              <a:rPr lang="de-DE" altLang="de-DE" sz="1000">
                <a:latin typeface="Courier New" panose="02070309020205020404" pitchFamily="49" charset="0"/>
              </a:rPr>
              <a:t> = 'Bausteinname im Klartext'</a:t>
            </a:r>
          </a:p>
          <a:p>
            <a:r>
              <a:rPr lang="de-DE" altLang="de-DE" sz="1000">
                <a:latin typeface="Courier New" panose="02070309020205020404" pitchFamily="49" charset="0"/>
              </a:rPr>
              <a:t>group by n_massnarten.</a:t>
            </a:r>
            <a:r>
              <a:rPr lang="de-DE" altLang="de-DE" sz="1000" b="1">
                <a:latin typeface="Courier New" panose="02070309020205020404" pitchFamily="49" charset="0"/>
              </a:rPr>
              <a:t>bezeichnung</a:t>
            </a:r>
            <a:r>
              <a:rPr lang="de-DE" altLang="de-DE" sz="1000">
                <a:latin typeface="Courier New" panose="02070309020205020404" pitchFamily="49" charset="0"/>
              </a:rPr>
              <a:t>, n_ersetzungstexte.</a:t>
            </a:r>
            <a:r>
              <a:rPr lang="de-DE" altLang="de-DE" sz="1000" b="1">
                <a:latin typeface="Courier New" panose="02070309020205020404" pitchFamily="49" charset="0"/>
              </a:rPr>
              <a:t>lokal</a:t>
            </a:r>
            <a:r>
              <a:rPr lang="de-DE" altLang="de-DE" sz="1000">
                <a:latin typeface="Courier New" panose="02070309020205020404" pitchFamily="49" charset="0"/>
              </a:rPr>
              <a:t>, n_hiplantexte.</a:t>
            </a:r>
            <a:r>
              <a:rPr lang="de-DE" altLang="de-DE" sz="1000" b="1">
                <a:latin typeface="Courier New" panose="02070309020205020404" pitchFamily="49" charset="0"/>
              </a:rPr>
              <a:t>text</a:t>
            </a:r>
          </a:p>
          <a:p>
            <a:r>
              <a:rPr lang="de-DE" altLang="de-DE" sz="1000">
                <a:latin typeface="Courier New" panose="02070309020205020404" pitchFamily="49" charset="0"/>
              </a:rPr>
              <a:t>order by</a:t>
            </a:r>
            <a:r>
              <a:rPr lang="de-DE" altLang="de-DE" sz="1000" b="1">
                <a:latin typeface="Courier New" panose="02070309020205020404" pitchFamily="49" charset="0"/>
              </a:rPr>
              <a:t> </a:t>
            </a:r>
            <a:r>
              <a:rPr lang="de-DE" altLang="de-DE" sz="1000">
                <a:latin typeface="Courier New" panose="02070309020205020404" pitchFamily="49" charset="0"/>
              </a:rPr>
              <a:t>n_massnarten.</a:t>
            </a:r>
            <a:r>
              <a:rPr lang="de-DE" altLang="de-DE" sz="1000" b="1">
                <a:latin typeface="Courier New" panose="02070309020205020404" pitchFamily="49" charset="0"/>
              </a:rPr>
              <a:t>bezeichnung</a:t>
            </a:r>
            <a:r>
              <a:rPr lang="de-DE" altLang="de-DE" sz="1000">
                <a:latin typeface="Courier New" panose="02070309020205020404" pitchFamily="49" charset="0"/>
              </a:rPr>
              <a:t>, n_ersetzungstexte.</a:t>
            </a:r>
            <a:r>
              <a:rPr lang="de-DE" altLang="de-DE" sz="1000" b="1">
                <a:latin typeface="Courier New" panose="02070309020205020404" pitchFamily="49" charset="0"/>
              </a:rPr>
              <a:t>lokal</a:t>
            </a:r>
            <a:r>
              <a:rPr lang="de-DE" altLang="de-DE" sz="1000">
                <a:latin typeface="Courier New" panose="02070309020205020404" pitchFamily="49" charset="0"/>
              </a:rPr>
              <a:t>, n_hiplantexte.</a:t>
            </a:r>
            <a:r>
              <a:rPr lang="de-DE" altLang="de-DE" sz="1000" b="1">
                <a:latin typeface="Courier New" panose="02070309020205020404" pitchFamily="49" charset="0"/>
              </a:rPr>
              <a:t>text</a:t>
            </a:r>
          </a:p>
        </p:txBody>
      </p:sp>
      <p:grpSp>
        <p:nvGrpSpPr>
          <p:cNvPr id="14341" name="Group 12">
            <a:extLst>
              <a:ext uri="{FF2B5EF4-FFF2-40B4-BE49-F238E27FC236}">
                <a16:creationId xmlns:a16="http://schemas.microsoft.com/office/drawing/2014/main" id="{46FB3094-10A8-4CC6-E9D0-17653BDE1607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1905000"/>
            <a:ext cx="1879600" cy="1476375"/>
            <a:chOff x="4320" y="1200"/>
            <a:chExt cx="1184" cy="930"/>
          </a:xfrm>
        </p:grpSpPr>
        <p:sp>
          <p:nvSpPr>
            <p:cNvPr id="14369" name="Text Box 13">
              <a:extLst>
                <a:ext uri="{FF2B5EF4-FFF2-40B4-BE49-F238E27FC236}">
                  <a16:creationId xmlns:a16="http://schemas.microsoft.com/office/drawing/2014/main" id="{136C21FF-24E6-5044-9588-A5AAF0F441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1530"/>
              <a:ext cx="1184" cy="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008000"/>
                  </a:solidFill>
                </a:rPr>
                <a:t>massnahmennummer</a:t>
              </a:r>
            </a:p>
            <a:p>
              <a:r>
                <a:rPr lang="de-DE" altLang="de-DE" sz="1400">
                  <a:solidFill>
                    <a:srgbClr val="CC3300"/>
                  </a:solidFill>
                </a:rPr>
                <a:t>massnart</a:t>
              </a:r>
              <a:endParaRPr lang="de-DE" altLang="de-DE" sz="1400"/>
            </a:p>
            <a:p>
              <a:r>
                <a:rPr lang="de-DE" altLang="de-DE" sz="1400"/>
                <a:t>vondatum</a:t>
              </a:r>
            </a:p>
            <a:p>
              <a:r>
                <a:rPr lang="de-DE" altLang="de-DE" sz="1400"/>
                <a:t>bisdatum</a:t>
              </a:r>
            </a:p>
          </p:txBody>
        </p:sp>
        <p:sp>
          <p:nvSpPr>
            <p:cNvPr id="14370" name="Text Box 14">
              <a:extLst>
                <a:ext uri="{FF2B5EF4-FFF2-40B4-BE49-F238E27FC236}">
                  <a16:creationId xmlns:a16="http://schemas.microsoft.com/office/drawing/2014/main" id="{FC691F8A-300D-757C-1228-341533C3A1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1200"/>
              <a:ext cx="1179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Aktionen</a:t>
              </a:r>
            </a:p>
            <a:p>
              <a:r>
                <a:rPr lang="de-DE" altLang="de-DE" sz="1400"/>
                <a:t>n_massnahme</a:t>
              </a:r>
              <a:endParaRPr lang="de-DE" altLang="de-DE" sz="1400" b="1"/>
            </a:p>
          </p:txBody>
        </p:sp>
      </p:grpSp>
      <p:sp>
        <p:nvSpPr>
          <p:cNvPr id="14342" name="Text Box 20">
            <a:extLst>
              <a:ext uri="{FF2B5EF4-FFF2-40B4-BE49-F238E27FC236}">
                <a16:creationId xmlns:a16="http://schemas.microsoft.com/office/drawing/2014/main" id="{54DBE92E-A6ED-9782-7A63-4E3E3F0C3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075" y="909638"/>
            <a:ext cx="8474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r>
              <a:rPr lang="de-DE" altLang="de-DE" b="1"/>
              <a:t>Bausteinauswertung - Auswahlbaustein</a:t>
            </a:r>
          </a:p>
        </p:txBody>
      </p:sp>
      <p:grpSp>
        <p:nvGrpSpPr>
          <p:cNvPr id="14343" name="Group 26">
            <a:extLst>
              <a:ext uri="{FF2B5EF4-FFF2-40B4-BE49-F238E27FC236}">
                <a16:creationId xmlns:a16="http://schemas.microsoft.com/office/drawing/2014/main" id="{239C7159-CF99-816B-DCB4-C3F1E8FB7433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1676400"/>
            <a:ext cx="1871663" cy="1263650"/>
            <a:chOff x="2160" y="1056"/>
            <a:chExt cx="1179" cy="796"/>
          </a:xfrm>
        </p:grpSpPr>
        <p:sp>
          <p:nvSpPr>
            <p:cNvPr id="14367" name="Text Box 22">
              <a:extLst>
                <a:ext uri="{FF2B5EF4-FFF2-40B4-BE49-F238E27FC236}">
                  <a16:creationId xmlns:a16="http://schemas.microsoft.com/office/drawing/2014/main" id="{D95C2109-F729-423B-DD57-EBA3832CE7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386"/>
              <a:ext cx="1179" cy="46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FF00FF"/>
                  </a:solidFill>
                </a:rPr>
                <a:t>absid</a:t>
              </a:r>
              <a:endParaRPr lang="de-DE" altLang="de-DE" sz="1400">
                <a:solidFill>
                  <a:srgbClr val="008000"/>
                </a:solidFill>
              </a:endParaRPr>
            </a:p>
            <a:p>
              <a:r>
                <a:rPr lang="de-DE" altLang="de-DE" sz="1400">
                  <a:solidFill>
                    <a:srgbClr val="CC3300"/>
                  </a:solidFill>
                </a:rPr>
                <a:t>massnart</a:t>
              </a:r>
              <a:endParaRPr lang="de-DE" altLang="de-DE" sz="1400"/>
            </a:p>
            <a:p>
              <a:r>
                <a:rPr lang="de-DE" altLang="de-DE" sz="1400"/>
                <a:t>lokal</a:t>
              </a:r>
            </a:p>
          </p:txBody>
        </p:sp>
        <p:sp>
          <p:nvSpPr>
            <p:cNvPr id="14368" name="Text Box 23">
              <a:extLst>
                <a:ext uri="{FF2B5EF4-FFF2-40B4-BE49-F238E27FC236}">
                  <a16:creationId xmlns:a16="http://schemas.microsoft.com/office/drawing/2014/main" id="{6C5E69F0-BC91-524F-3C27-690FC263AE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056"/>
              <a:ext cx="1179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Bausteinnamen</a:t>
              </a:r>
            </a:p>
            <a:p>
              <a:r>
                <a:rPr lang="de-DE" altLang="de-DE" sz="1400"/>
                <a:t>n_ersetzungstexte</a:t>
              </a:r>
              <a:endParaRPr lang="de-DE" altLang="de-DE" sz="1400" b="1"/>
            </a:p>
          </p:txBody>
        </p:sp>
      </p:grpSp>
      <p:grpSp>
        <p:nvGrpSpPr>
          <p:cNvPr id="14344" name="Group 25">
            <a:extLst>
              <a:ext uri="{FF2B5EF4-FFF2-40B4-BE49-F238E27FC236}">
                <a16:creationId xmlns:a16="http://schemas.microsoft.com/office/drawing/2014/main" id="{6F634600-E6FE-7CA2-76E4-F38C8F1A2950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2590800"/>
            <a:ext cx="1676400" cy="1524000"/>
            <a:chOff x="3312" y="1632"/>
            <a:chExt cx="1056" cy="960"/>
          </a:xfrm>
        </p:grpSpPr>
        <p:sp>
          <p:nvSpPr>
            <p:cNvPr id="14362" name="Line 11">
              <a:extLst>
                <a:ext uri="{FF2B5EF4-FFF2-40B4-BE49-F238E27FC236}">
                  <a16:creationId xmlns:a16="http://schemas.microsoft.com/office/drawing/2014/main" id="{A2E422AD-03AB-2750-3BB6-7119CFB2D8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592"/>
              <a:ext cx="384" cy="0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363" name="Line 17">
              <a:extLst>
                <a:ext uri="{FF2B5EF4-FFF2-40B4-BE49-F238E27FC236}">
                  <a16:creationId xmlns:a16="http://schemas.microsoft.com/office/drawing/2014/main" id="{C040E16F-6F40-AF1E-C98B-339D4FE96C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1632"/>
              <a:ext cx="0" cy="960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364" name="Line 18">
              <a:extLst>
                <a:ext uri="{FF2B5EF4-FFF2-40B4-BE49-F238E27FC236}">
                  <a16:creationId xmlns:a16="http://schemas.microsoft.com/office/drawing/2014/main" id="{4EA4422E-D284-6E62-6FC0-FC82935D6E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1776"/>
              <a:ext cx="528" cy="0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365" name="Line 19">
              <a:extLst>
                <a:ext uri="{FF2B5EF4-FFF2-40B4-BE49-F238E27FC236}">
                  <a16:creationId xmlns:a16="http://schemas.microsoft.com/office/drawing/2014/main" id="{B1C21C26-DDEA-BD36-BD01-6109F9BBBB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592"/>
              <a:ext cx="528" cy="0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366" name="Line 24">
              <a:extLst>
                <a:ext uri="{FF2B5EF4-FFF2-40B4-BE49-F238E27FC236}">
                  <a16:creationId xmlns:a16="http://schemas.microsoft.com/office/drawing/2014/main" id="{762F8B38-C5BD-CCBD-A9D8-A192D641F7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1632"/>
              <a:ext cx="528" cy="0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14345" name="Group 27">
            <a:extLst>
              <a:ext uri="{FF2B5EF4-FFF2-40B4-BE49-F238E27FC236}">
                <a16:creationId xmlns:a16="http://schemas.microsoft.com/office/drawing/2014/main" id="{53FB97B8-4477-D16C-0FFD-B227FE945985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1676400"/>
            <a:ext cx="2209800" cy="1263650"/>
            <a:chOff x="2160" y="1056"/>
            <a:chExt cx="1179" cy="796"/>
          </a:xfrm>
        </p:grpSpPr>
        <p:sp>
          <p:nvSpPr>
            <p:cNvPr id="14360" name="Text Box 28">
              <a:extLst>
                <a:ext uri="{FF2B5EF4-FFF2-40B4-BE49-F238E27FC236}">
                  <a16:creationId xmlns:a16="http://schemas.microsoft.com/office/drawing/2014/main" id="{D27C3C16-0BCA-76A5-36CA-3104E05A40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386"/>
              <a:ext cx="1179" cy="46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FF00FF"/>
                  </a:solidFill>
                </a:rPr>
                <a:t>absid</a:t>
              </a:r>
              <a:endParaRPr lang="de-DE" altLang="de-DE" sz="1400">
                <a:solidFill>
                  <a:srgbClr val="008000"/>
                </a:solidFill>
              </a:endParaRPr>
            </a:p>
            <a:p>
              <a:r>
                <a:rPr lang="de-DE" altLang="de-DE" sz="1400">
                  <a:solidFill>
                    <a:srgbClr val="0000FF"/>
                  </a:solidFill>
                </a:rPr>
                <a:t>txtref</a:t>
              </a:r>
              <a:endParaRPr lang="de-DE" altLang="de-DE" sz="1400"/>
            </a:p>
            <a:p>
              <a:r>
                <a:rPr lang="de-DE" altLang="de-DE" sz="1400">
                  <a:solidFill>
                    <a:srgbClr val="008000"/>
                  </a:solidFill>
                </a:rPr>
                <a:t>hmasref</a:t>
              </a:r>
              <a:endParaRPr lang="de-DE" altLang="de-DE" sz="1400"/>
            </a:p>
          </p:txBody>
        </p:sp>
        <p:sp>
          <p:nvSpPr>
            <p:cNvPr id="14361" name="Text Box 29">
              <a:extLst>
                <a:ext uri="{FF2B5EF4-FFF2-40B4-BE49-F238E27FC236}">
                  <a16:creationId xmlns:a16="http://schemas.microsoft.com/office/drawing/2014/main" id="{C2E713C4-38AB-74E4-FA4B-8D65A740E1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056"/>
              <a:ext cx="1179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Begriffe im Baustein</a:t>
              </a:r>
            </a:p>
            <a:p>
              <a:r>
                <a:rPr lang="de-DE" altLang="de-DE" sz="1400"/>
                <a:t>n_hiplanabstxt</a:t>
              </a:r>
              <a:endParaRPr lang="de-DE" altLang="de-DE" sz="1400" b="1"/>
            </a:p>
          </p:txBody>
        </p:sp>
      </p:grpSp>
      <p:sp>
        <p:nvSpPr>
          <p:cNvPr id="14346" name="Line 30">
            <a:extLst>
              <a:ext uri="{FF2B5EF4-FFF2-40B4-BE49-F238E27FC236}">
                <a16:creationId xmlns:a16="http://schemas.microsoft.com/office/drawing/2014/main" id="{1FD618C6-51B5-627F-D4CC-EEE75661448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362200"/>
            <a:ext cx="904875" cy="0"/>
          </a:xfrm>
          <a:prstGeom prst="line">
            <a:avLst/>
          </a:prstGeom>
          <a:noFill/>
          <a:ln w="190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grpSp>
        <p:nvGrpSpPr>
          <p:cNvPr id="14347" name="Group 31">
            <a:extLst>
              <a:ext uri="{FF2B5EF4-FFF2-40B4-BE49-F238E27FC236}">
                <a16:creationId xmlns:a16="http://schemas.microsoft.com/office/drawing/2014/main" id="{CA059973-AF0F-3F32-92A5-09F7ACAE60AD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200400"/>
            <a:ext cx="2176463" cy="1263650"/>
            <a:chOff x="2160" y="1056"/>
            <a:chExt cx="1179" cy="796"/>
          </a:xfrm>
        </p:grpSpPr>
        <p:sp>
          <p:nvSpPr>
            <p:cNvPr id="14358" name="Text Box 32">
              <a:extLst>
                <a:ext uri="{FF2B5EF4-FFF2-40B4-BE49-F238E27FC236}">
                  <a16:creationId xmlns:a16="http://schemas.microsoft.com/office/drawing/2014/main" id="{AA8BE43C-30E2-155E-62C2-A9B3D087DD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386"/>
              <a:ext cx="1179" cy="46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FF00FF"/>
                  </a:solidFill>
                </a:rPr>
                <a:t>absid</a:t>
              </a:r>
              <a:endParaRPr lang="de-DE" altLang="de-DE" sz="1400">
                <a:solidFill>
                  <a:srgbClr val="008000"/>
                </a:solidFill>
              </a:endParaRPr>
            </a:p>
            <a:p>
              <a:r>
                <a:rPr lang="de-DE" altLang="de-DE" sz="1400"/>
                <a:t>text</a:t>
              </a:r>
            </a:p>
            <a:p>
              <a:r>
                <a:rPr lang="de-DE" altLang="de-DE" sz="1400">
                  <a:solidFill>
                    <a:srgbClr val="0000FF"/>
                  </a:solidFill>
                </a:rPr>
                <a:t>lfdnr</a:t>
              </a:r>
              <a:endParaRPr lang="de-DE" altLang="de-DE" sz="1400"/>
            </a:p>
          </p:txBody>
        </p:sp>
        <p:sp>
          <p:nvSpPr>
            <p:cNvPr id="14359" name="Text Box 33">
              <a:extLst>
                <a:ext uri="{FF2B5EF4-FFF2-40B4-BE49-F238E27FC236}">
                  <a16:creationId xmlns:a16="http://schemas.microsoft.com/office/drawing/2014/main" id="{D224DDAF-F684-C44D-4351-954024EDE3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056"/>
              <a:ext cx="1179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Ausgewählte Begriffe</a:t>
              </a:r>
            </a:p>
            <a:p>
              <a:r>
                <a:rPr lang="de-DE" altLang="de-DE" sz="1400"/>
                <a:t>n_hiplantexte</a:t>
              </a:r>
              <a:endParaRPr lang="de-DE" altLang="de-DE" sz="1400" b="1"/>
            </a:p>
          </p:txBody>
        </p:sp>
      </p:grpSp>
      <p:sp>
        <p:nvSpPr>
          <p:cNvPr id="14348" name="Line 34">
            <a:extLst>
              <a:ext uri="{FF2B5EF4-FFF2-40B4-BE49-F238E27FC236}">
                <a16:creationId xmlns:a16="http://schemas.microsoft.com/office/drawing/2014/main" id="{987668E4-0D3C-2623-A3AB-9054EA5E869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57200" cy="0"/>
          </a:xfrm>
          <a:prstGeom prst="line">
            <a:avLst/>
          </a:prstGeom>
          <a:noFill/>
          <a:ln w="190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49" name="Line 35">
            <a:extLst>
              <a:ext uri="{FF2B5EF4-FFF2-40B4-BE49-F238E27FC236}">
                <a16:creationId xmlns:a16="http://schemas.microsoft.com/office/drawing/2014/main" id="{0EB2F735-01EE-0F97-0EBD-8301532890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8000" y="2362200"/>
            <a:ext cx="0" cy="1524000"/>
          </a:xfrm>
          <a:prstGeom prst="line">
            <a:avLst/>
          </a:prstGeom>
          <a:noFill/>
          <a:ln w="190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50" name="Line 36">
            <a:extLst>
              <a:ext uri="{FF2B5EF4-FFF2-40B4-BE49-F238E27FC236}">
                <a16:creationId xmlns:a16="http://schemas.microsoft.com/office/drawing/2014/main" id="{7AFC7738-6121-6F54-DC94-8CBD7A308B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" y="2590800"/>
            <a:ext cx="2286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51" name="Line 37">
            <a:extLst>
              <a:ext uri="{FF2B5EF4-FFF2-40B4-BE49-F238E27FC236}">
                <a16:creationId xmlns:a16="http://schemas.microsoft.com/office/drawing/2014/main" id="{5876E900-5621-E4D4-6B13-9A2D73F687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" y="4343400"/>
            <a:ext cx="2286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52" name="Line 38">
            <a:extLst>
              <a:ext uri="{FF2B5EF4-FFF2-40B4-BE49-F238E27FC236}">
                <a16:creationId xmlns:a16="http://schemas.microsoft.com/office/drawing/2014/main" id="{3A028DFD-E83C-C95C-B625-FFE7CCECEDA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590800"/>
            <a:ext cx="0" cy="17526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53" name="Line 39">
            <a:extLst>
              <a:ext uri="{FF2B5EF4-FFF2-40B4-BE49-F238E27FC236}">
                <a16:creationId xmlns:a16="http://schemas.microsoft.com/office/drawing/2014/main" id="{3BA6CA91-5C4B-518A-7635-1C63AB568F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819400"/>
            <a:ext cx="228600" cy="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54" name="Line 40">
            <a:extLst>
              <a:ext uri="{FF2B5EF4-FFF2-40B4-BE49-F238E27FC236}">
                <a16:creationId xmlns:a16="http://schemas.microsoft.com/office/drawing/2014/main" id="{1067BB5D-01D3-7553-3011-C15DF395D8D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819400"/>
            <a:ext cx="0" cy="30480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55" name="Line 41">
            <a:extLst>
              <a:ext uri="{FF2B5EF4-FFF2-40B4-BE49-F238E27FC236}">
                <a16:creationId xmlns:a16="http://schemas.microsoft.com/office/drawing/2014/main" id="{4CA56C28-DF3E-9471-9A35-93427D8A7F0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3124200"/>
            <a:ext cx="3657600" cy="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56" name="Line 42">
            <a:extLst>
              <a:ext uri="{FF2B5EF4-FFF2-40B4-BE49-F238E27FC236}">
                <a16:creationId xmlns:a16="http://schemas.microsoft.com/office/drawing/2014/main" id="{1E4E439F-491F-3328-4009-234CA3DF526F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2590800"/>
            <a:ext cx="0" cy="53340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57" name="Line 43">
            <a:extLst>
              <a:ext uri="{FF2B5EF4-FFF2-40B4-BE49-F238E27FC236}">
                <a16:creationId xmlns:a16="http://schemas.microsoft.com/office/drawing/2014/main" id="{0651E6EE-502C-199A-9816-E82BC0328C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2590800"/>
            <a:ext cx="457200" cy="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>
            <a:extLst>
              <a:ext uri="{FF2B5EF4-FFF2-40B4-BE49-F238E27FC236}">
                <a16:creationId xmlns:a16="http://schemas.microsoft.com/office/drawing/2014/main" id="{5A1524D3-9BF6-9D77-103E-49582EBEA0BD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429000"/>
            <a:ext cx="1881188" cy="1050925"/>
            <a:chOff x="1440" y="2256"/>
            <a:chExt cx="1185" cy="662"/>
          </a:xfrm>
        </p:grpSpPr>
        <p:sp>
          <p:nvSpPr>
            <p:cNvPr id="15401" name="Text Box 3">
              <a:extLst>
                <a:ext uri="{FF2B5EF4-FFF2-40B4-BE49-F238E27FC236}">
                  <a16:creationId xmlns:a16="http://schemas.microsoft.com/office/drawing/2014/main" id="{CCDD6AE7-A5AF-F2B7-9B00-FC9894BF39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586"/>
              <a:ext cx="1185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CC3300"/>
                  </a:solidFill>
                </a:rPr>
                <a:t>massnart</a:t>
              </a:r>
              <a:endParaRPr lang="de-DE" altLang="de-DE" sz="1400"/>
            </a:p>
            <a:p>
              <a:r>
                <a:rPr lang="de-DE" altLang="de-DE" sz="1400"/>
                <a:t>bezeichnung</a:t>
              </a:r>
            </a:p>
          </p:txBody>
        </p:sp>
        <p:sp>
          <p:nvSpPr>
            <p:cNvPr id="15402" name="Text Box 4">
              <a:extLst>
                <a:ext uri="{FF2B5EF4-FFF2-40B4-BE49-F238E27FC236}">
                  <a16:creationId xmlns:a16="http://schemas.microsoft.com/office/drawing/2014/main" id="{CD59DF76-087E-0E76-3733-9E21B9BD07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256"/>
              <a:ext cx="1185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Aktionsarten</a:t>
              </a:r>
            </a:p>
            <a:p>
              <a:r>
                <a:rPr lang="de-DE" altLang="de-DE" sz="1400"/>
                <a:t>n_massnarten</a:t>
              </a:r>
              <a:endParaRPr lang="de-DE" altLang="de-DE" sz="1400" b="1"/>
            </a:p>
          </p:txBody>
        </p:sp>
      </p:grpSp>
      <p:sp>
        <p:nvSpPr>
          <p:cNvPr id="15363" name="Text Box 5">
            <a:extLst>
              <a:ext uri="{FF2B5EF4-FFF2-40B4-BE49-F238E27FC236}">
                <a16:creationId xmlns:a16="http://schemas.microsoft.com/office/drawing/2014/main" id="{3EA9F061-9FEA-E4A5-6CF0-A74B75956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" y="4779963"/>
            <a:ext cx="8702675" cy="3048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de-DE" altLang="de-DE" sz="1400"/>
              <a:t>Wie häufig wurde welcher Begriff welchem Beteiligten im Zuordnungsbaustein einer Aktion zugeordnet?</a:t>
            </a:r>
          </a:p>
        </p:txBody>
      </p:sp>
      <p:sp>
        <p:nvSpPr>
          <p:cNvPr id="15364" name="Text Box 6">
            <a:extLst>
              <a:ext uri="{FF2B5EF4-FFF2-40B4-BE49-F238E27FC236}">
                <a16:creationId xmlns:a16="http://schemas.microsoft.com/office/drawing/2014/main" id="{5609ED92-047E-1113-23FB-6FFCF7107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25" y="5154613"/>
            <a:ext cx="9007475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de-DE" altLang="de-DE" sz="1000">
                <a:latin typeface="Courier New" panose="02070309020205020404" pitchFamily="49" charset="0"/>
              </a:rPr>
              <a:t>select n_massnarten.</a:t>
            </a:r>
            <a:r>
              <a:rPr lang="de-DE" altLang="de-DE" sz="1000" b="1">
                <a:latin typeface="Courier New" panose="02070309020205020404" pitchFamily="49" charset="0"/>
              </a:rPr>
              <a:t>bezeichnung</a:t>
            </a:r>
            <a:r>
              <a:rPr lang="de-DE" altLang="de-DE" sz="1000">
                <a:latin typeface="Courier New" panose="02070309020205020404" pitchFamily="49" charset="0"/>
              </a:rPr>
              <a:t>, n_ersetzungstexte.</a:t>
            </a:r>
            <a:r>
              <a:rPr lang="de-DE" altLang="de-DE" sz="1000" b="1">
                <a:latin typeface="Courier New" panose="02070309020205020404" pitchFamily="49" charset="0"/>
              </a:rPr>
              <a:t>lokal</a:t>
            </a:r>
            <a:r>
              <a:rPr lang="de-DE" altLang="de-DE" sz="1000">
                <a:latin typeface="Courier New" panose="02070309020205020404" pitchFamily="49" charset="0"/>
              </a:rPr>
              <a:t>, n_hiplantexte.</a:t>
            </a:r>
            <a:r>
              <a:rPr lang="de-DE" altLang="de-DE" sz="1000" b="1">
                <a:latin typeface="Courier New" panose="02070309020205020404" pitchFamily="49" charset="0"/>
              </a:rPr>
              <a:t>text</a:t>
            </a:r>
            <a:r>
              <a:rPr lang="de-DE" altLang="de-DE" sz="1000">
                <a:latin typeface="Courier New" panose="02070309020205020404" pitchFamily="49" charset="0"/>
              </a:rPr>
              <a:t>, count(n_hiplanabstxt.</a:t>
            </a:r>
            <a:r>
              <a:rPr lang="de-DE" altLang="de-DE" sz="1000" b="1">
                <a:solidFill>
                  <a:srgbClr val="008000"/>
                </a:solidFill>
                <a:latin typeface="Courier New" panose="02070309020205020404" pitchFamily="49" charset="0"/>
              </a:rPr>
              <a:t>hmasref</a:t>
            </a:r>
            <a:r>
              <a:rPr lang="de-DE" altLang="de-DE" sz="1000">
                <a:latin typeface="Courier New" panose="02070309020205020404" pitchFamily="49" charset="0"/>
              </a:rPr>
              <a:t>) Anzahl</a:t>
            </a:r>
          </a:p>
          <a:p>
            <a:r>
              <a:rPr lang="de-DE" altLang="de-DE" sz="1000">
                <a:latin typeface="Courier New" panose="02070309020205020404" pitchFamily="49" charset="0"/>
              </a:rPr>
              <a:t>from n_massnahme, n_massnarten, n_hiplanabstxt, n_ersetzungstexte, n_hiplantexte</a:t>
            </a:r>
          </a:p>
          <a:p>
            <a:r>
              <a:rPr lang="de-DE" altLang="de-DE" sz="1000">
                <a:latin typeface="Courier New" panose="02070309020205020404" pitchFamily="49" charset="0"/>
              </a:rPr>
              <a:t>where n_ersetzungstexte.</a:t>
            </a:r>
            <a:r>
              <a:rPr lang="de-DE" altLang="de-DE" sz="1000" b="1">
                <a:solidFill>
                  <a:srgbClr val="CC3300"/>
                </a:solidFill>
                <a:latin typeface="Courier New" panose="02070309020205020404" pitchFamily="49" charset="0"/>
              </a:rPr>
              <a:t>massnart</a:t>
            </a:r>
            <a:r>
              <a:rPr lang="de-DE" altLang="de-DE" sz="1000">
                <a:latin typeface="Courier New" panose="02070309020205020404" pitchFamily="49" charset="0"/>
              </a:rPr>
              <a:t> = n_massnarten.</a:t>
            </a:r>
            <a:r>
              <a:rPr lang="de-DE" altLang="de-DE" sz="1000" b="1">
                <a:solidFill>
                  <a:srgbClr val="CC3300"/>
                </a:solidFill>
                <a:latin typeface="Courier New" panose="02070309020205020404" pitchFamily="49" charset="0"/>
              </a:rPr>
              <a:t>massnart</a:t>
            </a:r>
            <a:r>
              <a:rPr lang="de-DE" altLang="de-DE" sz="1000">
                <a:latin typeface="Courier New" panose="02070309020205020404" pitchFamily="49" charset="0"/>
              </a:rPr>
              <a:t> and n_massnarten.</a:t>
            </a:r>
            <a:r>
              <a:rPr lang="de-DE" altLang="de-DE" sz="1000" b="1">
                <a:solidFill>
                  <a:srgbClr val="CC3300"/>
                </a:solidFill>
                <a:latin typeface="Courier New" panose="02070309020205020404" pitchFamily="49" charset="0"/>
              </a:rPr>
              <a:t>massnart</a:t>
            </a:r>
            <a:r>
              <a:rPr lang="de-DE" altLang="de-DE" sz="1000">
                <a:latin typeface="Courier New" panose="02070309020205020404" pitchFamily="49" charset="0"/>
              </a:rPr>
              <a:t> = n_massnahme.</a:t>
            </a:r>
            <a:r>
              <a:rPr lang="de-DE" altLang="de-DE" sz="1000" b="1">
                <a:solidFill>
                  <a:srgbClr val="CC3300"/>
                </a:solidFill>
                <a:latin typeface="Courier New" panose="02070309020205020404" pitchFamily="49" charset="0"/>
              </a:rPr>
              <a:t>massnart</a:t>
            </a:r>
          </a:p>
          <a:p>
            <a:r>
              <a:rPr lang="de-DE" altLang="de-DE" sz="1000">
                <a:latin typeface="Courier New" panose="02070309020205020404" pitchFamily="49" charset="0"/>
              </a:rPr>
              <a:t>and n_ersetzungstexte.</a:t>
            </a:r>
            <a:r>
              <a:rPr lang="de-DE" altLang="de-DE" sz="1000" b="1">
                <a:solidFill>
                  <a:srgbClr val="FF00FF"/>
                </a:solidFill>
                <a:latin typeface="Courier New" panose="02070309020205020404" pitchFamily="49" charset="0"/>
              </a:rPr>
              <a:t>absid</a:t>
            </a:r>
            <a:r>
              <a:rPr lang="de-DE" altLang="de-DE" sz="1000">
                <a:latin typeface="Courier New" panose="02070309020205020404" pitchFamily="49" charset="0"/>
              </a:rPr>
              <a:t> = n_hiplanabstxt.</a:t>
            </a:r>
            <a:r>
              <a:rPr lang="de-DE" altLang="de-DE" sz="1000" b="1">
                <a:solidFill>
                  <a:srgbClr val="FF00FF"/>
                </a:solidFill>
                <a:latin typeface="Courier New" panose="02070309020205020404" pitchFamily="49" charset="0"/>
              </a:rPr>
              <a:t>absid</a:t>
            </a:r>
            <a:r>
              <a:rPr lang="de-DE" altLang="de-DE" sz="1000">
                <a:latin typeface="Courier New" panose="02070309020205020404" pitchFamily="49" charset="0"/>
              </a:rPr>
              <a:t> and n_hiplanabstxt.</a:t>
            </a:r>
            <a:r>
              <a:rPr lang="de-DE" altLang="de-DE" sz="1000" b="1">
                <a:solidFill>
                  <a:srgbClr val="FF00FF"/>
                </a:solidFill>
                <a:latin typeface="Courier New" panose="02070309020205020404" pitchFamily="49" charset="0"/>
              </a:rPr>
              <a:t>absid</a:t>
            </a:r>
            <a:r>
              <a:rPr lang="de-DE" altLang="de-DE" sz="1000">
                <a:latin typeface="Courier New" panose="02070309020205020404" pitchFamily="49" charset="0"/>
              </a:rPr>
              <a:t> = n_hiplantexte.</a:t>
            </a:r>
            <a:r>
              <a:rPr lang="de-DE" altLang="de-DE" sz="1000" b="1">
                <a:solidFill>
                  <a:srgbClr val="FF00FF"/>
                </a:solidFill>
                <a:latin typeface="Courier New" panose="02070309020205020404" pitchFamily="49" charset="0"/>
              </a:rPr>
              <a:t>absid</a:t>
            </a:r>
            <a:endParaRPr lang="de-DE" altLang="de-DE" sz="1000">
              <a:latin typeface="Courier New" panose="02070309020205020404" pitchFamily="49" charset="0"/>
            </a:endParaRPr>
          </a:p>
          <a:p>
            <a:r>
              <a:rPr lang="de-DE" altLang="de-DE" sz="1000">
                <a:latin typeface="Courier New" panose="02070309020205020404" pitchFamily="49" charset="0"/>
              </a:rPr>
              <a:t>and n_massnahme.</a:t>
            </a:r>
            <a:r>
              <a:rPr lang="de-DE" altLang="de-DE" sz="1000" b="1">
                <a:solidFill>
                  <a:srgbClr val="008000"/>
                </a:solidFill>
                <a:latin typeface="Courier New" panose="02070309020205020404" pitchFamily="49" charset="0"/>
              </a:rPr>
              <a:t>massnahmennummer</a:t>
            </a:r>
            <a:r>
              <a:rPr lang="de-DE" altLang="de-DE" sz="1000">
                <a:latin typeface="Courier New" panose="02070309020205020404" pitchFamily="49" charset="0"/>
              </a:rPr>
              <a:t> = n_hiplanabstxt.</a:t>
            </a:r>
            <a:r>
              <a:rPr lang="de-DE" altLang="de-DE" sz="1000" b="1">
                <a:solidFill>
                  <a:srgbClr val="008000"/>
                </a:solidFill>
                <a:latin typeface="Courier New" panose="02070309020205020404" pitchFamily="49" charset="0"/>
              </a:rPr>
              <a:t>hmasref </a:t>
            </a:r>
            <a:r>
              <a:rPr lang="de-DE" altLang="de-DE" sz="1000">
                <a:latin typeface="Courier New" panose="02070309020205020404" pitchFamily="49" charset="0"/>
              </a:rPr>
              <a:t>and n_hiplanabstxt.</a:t>
            </a:r>
            <a:r>
              <a:rPr lang="de-DE" altLang="de-DE" sz="1000" b="1">
                <a:solidFill>
                  <a:srgbClr val="0000FF"/>
                </a:solidFill>
                <a:latin typeface="Courier New" panose="02070309020205020404" pitchFamily="49" charset="0"/>
              </a:rPr>
              <a:t>txtref</a:t>
            </a:r>
            <a:r>
              <a:rPr lang="de-DE" altLang="de-DE" sz="1000">
                <a:latin typeface="Courier New" panose="02070309020205020404" pitchFamily="49" charset="0"/>
              </a:rPr>
              <a:t> = n_hiplantexte.</a:t>
            </a:r>
            <a:r>
              <a:rPr lang="de-DE" altLang="de-DE" sz="1000" b="1">
                <a:solidFill>
                  <a:srgbClr val="0000FF"/>
                </a:solidFill>
                <a:latin typeface="Courier New" panose="02070309020205020404" pitchFamily="49" charset="0"/>
              </a:rPr>
              <a:t>lfdnr</a:t>
            </a:r>
            <a:endParaRPr lang="de-DE" altLang="de-DE" sz="1000">
              <a:latin typeface="Courier New" panose="02070309020205020404" pitchFamily="49" charset="0"/>
            </a:endParaRPr>
          </a:p>
          <a:p>
            <a:r>
              <a:rPr lang="de-DE" altLang="de-DE" sz="1000">
                <a:latin typeface="Courier New" panose="02070309020205020404" pitchFamily="49" charset="0"/>
              </a:rPr>
              <a:t>and n_massnarten.</a:t>
            </a:r>
            <a:r>
              <a:rPr lang="de-DE" altLang="de-DE" sz="1000" b="1">
                <a:latin typeface="Courier New" panose="02070309020205020404" pitchFamily="49" charset="0"/>
              </a:rPr>
              <a:t>bezeichnung</a:t>
            </a:r>
            <a:r>
              <a:rPr lang="de-DE" altLang="de-DE" sz="1000">
                <a:latin typeface="Courier New" panose="02070309020205020404" pitchFamily="49" charset="0"/>
              </a:rPr>
              <a:t> = 'Aktionsname im Klartext'</a:t>
            </a:r>
          </a:p>
          <a:p>
            <a:r>
              <a:rPr lang="de-DE" altLang="de-DE" sz="1000">
                <a:latin typeface="Courier New" panose="02070309020205020404" pitchFamily="49" charset="0"/>
              </a:rPr>
              <a:t>and n_ersetzungstexte.</a:t>
            </a:r>
            <a:r>
              <a:rPr lang="de-DE" altLang="de-DE" sz="1000" b="1">
                <a:latin typeface="Courier New" panose="02070309020205020404" pitchFamily="49" charset="0"/>
              </a:rPr>
              <a:t>lokal</a:t>
            </a:r>
            <a:r>
              <a:rPr lang="de-DE" altLang="de-DE" sz="1000">
                <a:latin typeface="Courier New" panose="02070309020205020404" pitchFamily="49" charset="0"/>
              </a:rPr>
              <a:t> = 'Bausteinname im Klartext'</a:t>
            </a:r>
          </a:p>
          <a:p>
            <a:r>
              <a:rPr lang="de-DE" altLang="de-DE" sz="1000">
                <a:latin typeface="Courier New" panose="02070309020205020404" pitchFamily="49" charset="0"/>
              </a:rPr>
              <a:t>group by n_massnarten.</a:t>
            </a:r>
            <a:r>
              <a:rPr lang="de-DE" altLang="de-DE" sz="1000" b="1">
                <a:latin typeface="Courier New" panose="02070309020205020404" pitchFamily="49" charset="0"/>
              </a:rPr>
              <a:t>bezeichnung</a:t>
            </a:r>
            <a:r>
              <a:rPr lang="de-DE" altLang="de-DE" sz="1000">
                <a:latin typeface="Courier New" panose="02070309020205020404" pitchFamily="49" charset="0"/>
              </a:rPr>
              <a:t>, n_ersetzungstexte.</a:t>
            </a:r>
            <a:r>
              <a:rPr lang="de-DE" altLang="de-DE" sz="1000" b="1">
                <a:latin typeface="Courier New" panose="02070309020205020404" pitchFamily="49" charset="0"/>
              </a:rPr>
              <a:t>lokal</a:t>
            </a:r>
            <a:r>
              <a:rPr lang="de-DE" altLang="de-DE" sz="1000">
                <a:latin typeface="Courier New" panose="02070309020205020404" pitchFamily="49" charset="0"/>
              </a:rPr>
              <a:t>, n_hiplantexte.</a:t>
            </a:r>
            <a:r>
              <a:rPr lang="de-DE" altLang="de-DE" sz="1000" b="1">
                <a:latin typeface="Courier New" panose="02070309020205020404" pitchFamily="49" charset="0"/>
              </a:rPr>
              <a:t>text</a:t>
            </a:r>
          </a:p>
          <a:p>
            <a:r>
              <a:rPr lang="de-DE" altLang="de-DE" sz="1000">
                <a:latin typeface="Courier New" panose="02070309020205020404" pitchFamily="49" charset="0"/>
              </a:rPr>
              <a:t>order by</a:t>
            </a:r>
            <a:r>
              <a:rPr lang="de-DE" altLang="de-DE" sz="1000" b="1">
                <a:latin typeface="Courier New" panose="02070309020205020404" pitchFamily="49" charset="0"/>
              </a:rPr>
              <a:t> </a:t>
            </a:r>
            <a:r>
              <a:rPr lang="de-DE" altLang="de-DE" sz="1000">
                <a:latin typeface="Courier New" panose="02070309020205020404" pitchFamily="49" charset="0"/>
              </a:rPr>
              <a:t>n_massnarten.</a:t>
            </a:r>
            <a:r>
              <a:rPr lang="de-DE" altLang="de-DE" sz="1000" b="1">
                <a:latin typeface="Courier New" panose="02070309020205020404" pitchFamily="49" charset="0"/>
              </a:rPr>
              <a:t>bezeichnung</a:t>
            </a:r>
            <a:r>
              <a:rPr lang="de-DE" altLang="de-DE" sz="1000">
                <a:latin typeface="Courier New" panose="02070309020205020404" pitchFamily="49" charset="0"/>
              </a:rPr>
              <a:t>, n_ersetzungstexte.</a:t>
            </a:r>
            <a:r>
              <a:rPr lang="de-DE" altLang="de-DE" sz="1000" b="1">
                <a:latin typeface="Courier New" panose="02070309020205020404" pitchFamily="49" charset="0"/>
              </a:rPr>
              <a:t>lokal</a:t>
            </a:r>
            <a:r>
              <a:rPr lang="de-DE" altLang="de-DE" sz="1000">
                <a:latin typeface="Courier New" panose="02070309020205020404" pitchFamily="49" charset="0"/>
              </a:rPr>
              <a:t>, n_hiplantexte.</a:t>
            </a:r>
            <a:r>
              <a:rPr lang="de-DE" altLang="de-DE" sz="1000" b="1">
                <a:latin typeface="Courier New" panose="02070309020205020404" pitchFamily="49" charset="0"/>
              </a:rPr>
              <a:t>text</a:t>
            </a:r>
          </a:p>
        </p:txBody>
      </p:sp>
      <p:grpSp>
        <p:nvGrpSpPr>
          <p:cNvPr id="15365" name="Group 7">
            <a:extLst>
              <a:ext uri="{FF2B5EF4-FFF2-40B4-BE49-F238E27FC236}">
                <a16:creationId xmlns:a16="http://schemas.microsoft.com/office/drawing/2014/main" id="{5B3549BA-8C05-AB90-BCFD-693C76A8DD02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1905000"/>
            <a:ext cx="1879600" cy="1476375"/>
            <a:chOff x="4320" y="1200"/>
            <a:chExt cx="1184" cy="930"/>
          </a:xfrm>
        </p:grpSpPr>
        <p:sp>
          <p:nvSpPr>
            <p:cNvPr id="15399" name="Text Box 8">
              <a:extLst>
                <a:ext uri="{FF2B5EF4-FFF2-40B4-BE49-F238E27FC236}">
                  <a16:creationId xmlns:a16="http://schemas.microsoft.com/office/drawing/2014/main" id="{C4C05405-0C92-014C-074E-A7DA3BC107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1530"/>
              <a:ext cx="1184" cy="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008000"/>
                  </a:solidFill>
                </a:rPr>
                <a:t>massnahmennummer</a:t>
              </a:r>
            </a:p>
            <a:p>
              <a:r>
                <a:rPr lang="de-DE" altLang="de-DE" sz="1400">
                  <a:solidFill>
                    <a:srgbClr val="CC3300"/>
                  </a:solidFill>
                </a:rPr>
                <a:t>massnart</a:t>
              </a:r>
              <a:endParaRPr lang="de-DE" altLang="de-DE" sz="1400"/>
            </a:p>
            <a:p>
              <a:r>
                <a:rPr lang="de-DE" altLang="de-DE" sz="1400"/>
                <a:t>vondatum</a:t>
              </a:r>
            </a:p>
            <a:p>
              <a:r>
                <a:rPr lang="de-DE" altLang="de-DE" sz="1400"/>
                <a:t>bisdatum</a:t>
              </a:r>
            </a:p>
          </p:txBody>
        </p:sp>
        <p:sp>
          <p:nvSpPr>
            <p:cNvPr id="15400" name="Text Box 9">
              <a:extLst>
                <a:ext uri="{FF2B5EF4-FFF2-40B4-BE49-F238E27FC236}">
                  <a16:creationId xmlns:a16="http://schemas.microsoft.com/office/drawing/2014/main" id="{6DA54CAE-9616-D74B-7832-0334EFAC3C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1200"/>
              <a:ext cx="1179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Aktionen</a:t>
              </a:r>
            </a:p>
            <a:p>
              <a:r>
                <a:rPr lang="de-DE" altLang="de-DE" sz="1400"/>
                <a:t>n_massnahme</a:t>
              </a:r>
              <a:endParaRPr lang="de-DE" altLang="de-DE" sz="1400" b="1"/>
            </a:p>
          </p:txBody>
        </p:sp>
      </p:grpSp>
      <p:sp>
        <p:nvSpPr>
          <p:cNvPr id="15366" name="Text Box 10">
            <a:extLst>
              <a:ext uri="{FF2B5EF4-FFF2-40B4-BE49-F238E27FC236}">
                <a16:creationId xmlns:a16="http://schemas.microsoft.com/office/drawing/2014/main" id="{547EDB1A-751A-6BBA-B402-1660AE3850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09638"/>
            <a:ext cx="8474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r>
              <a:rPr lang="de-DE" altLang="de-DE" b="1"/>
              <a:t>Bausteinauswertung - Beteiligten-Zuordnungs-Baustein</a:t>
            </a:r>
          </a:p>
        </p:txBody>
      </p:sp>
      <p:grpSp>
        <p:nvGrpSpPr>
          <p:cNvPr id="15367" name="Group 11">
            <a:extLst>
              <a:ext uri="{FF2B5EF4-FFF2-40B4-BE49-F238E27FC236}">
                <a16:creationId xmlns:a16="http://schemas.microsoft.com/office/drawing/2014/main" id="{36CCDCF9-CF67-5F35-7949-0853C91A89DC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1676400"/>
            <a:ext cx="1871663" cy="1263650"/>
            <a:chOff x="2160" y="1056"/>
            <a:chExt cx="1179" cy="796"/>
          </a:xfrm>
        </p:grpSpPr>
        <p:sp>
          <p:nvSpPr>
            <p:cNvPr id="15397" name="Text Box 12">
              <a:extLst>
                <a:ext uri="{FF2B5EF4-FFF2-40B4-BE49-F238E27FC236}">
                  <a16:creationId xmlns:a16="http://schemas.microsoft.com/office/drawing/2014/main" id="{D4505877-4631-7121-0F58-0956DFA0BC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386"/>
              <a:ext cx="1179" cy="46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FF00FF"/>
                  </a:solidFill>
                </a:rPr>
                <a:t>absid</a:t>
              </a:r>
              <a:endParaRPr lang="de-DE" altLang="de-DE" sz="1400">
                <a:solidFill>
                  <a:srgbClr val="008000"/>
                </a:solidFill>
              </a:endParaRPr>
            </a:p>
            <a:p>
              <a:r>
                <a:rPr lang="de-DE" altLang="de-DE" sz="1400">
                  <a:solidFill>
                    <a:srgbClr val="CC3300"/>
                  </a:solidFill>
                </a:rPr>
                <a:t>massnart</a:t>
              </a:r>
              <a:endParaRPr lang="de-DE" altLang="de-DE" sz="1400"/>
            </a:p>
            <a:p>
              <a:r>
                <a:rPr lang="de-DE" altLang="de-DE" sz="1400"/>
                <a:t>lokal</a:t>
              </a:r>
            </a:p>
          </p:txBody>
        </p:sp>
        <p:sp>
          <p:nvSpPr>
            <p:cNvPr id="15398" name="Text Box 13">
              <a:extLst>
                <a:ext uri="{FF2B5EF4-FFF2-40B4-BE49-F238E27FC236}">
                  <a16:creationId xmlns:a16="http://schemas.microsoft.com/office/drawing/2014/main" id="{15BE00D0-ADA5-F82C-D1C3-495B9A95C5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056"/>
              <a:ext cx="1179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Bausteinnamen</a:t>
              </a:r>
            </a:p>
            <a:p>
              <a:r>
                <a:rPr lang="de-DE" altLang="de-DE" sz="1400"/>
                <a:t>n_ersetzungstexte</a:t>
              </a:r>
              <a:endParaRPr lang="de-DE" altLang="de-DE" sz="1400" b="1"/>
            </a:p>
          </p:txBody>
        </p:sp>
      </p:grpSp>
      <p:grpSp>
        <p:nvGrpSpPr>
          <p:cNvPr id="15368" name="Group 14">
            <a:extLst>
              <a:ext uri="{FF2B5EF4-FFF2-40B4-BE49-F238E27FC236}">
                <a16:creationId xmlns:a16="http://schemas.microsoft.com/office/drawing/2014/main" id="{351311DB-86A7-41D4-5E25-D4D3C1E437F8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2590800"/>
            <a:ext cx="1676400" cy="1524000"/>
            <a:chOff x="3312" y="1632"/>
            <a:chExt cx="1056" cy="960"/>
          </a:xfrm>
        </p:grpSpPr>
        <p:sp>
          <p:nvSpPr>
            <p:cNvPr id="15392" name="Line 15">
              <a:extLst>
                <a:ext uri="{FF2B5EF4-FFF2-40B4-BE49-F238E27FC236}">
                  <a16:creationId xmlns:a16="http://schemas.microsoft.com/office/drawing/2014/main" id="{A7BE0B91-65D6-92EF-C1DB-F88D5C0316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592"/>
              <a:ext cx="384" cy="0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3" name="Line 16">
              <a:extLst>
                <a:ext uri="{FF2B5EF4-FFF2-40B4-BE49-F238E27FC236}">
                  <a16:creationId xmlns:a16="http://schemas.microsoft.com/office/drawing/2014/main" id="{181593DE-6663-72B9-37FE-BA4E097456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1632"/>
              <a:ext cx="0" cy="960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4" name="Line 17">
              <a:extLst>
                <a:ext uri="{FF2B5EF4-FFF2-40B4-BE49-F238E27FC236}">
                  <a16:creationId xmlns:a16="http://schemas.microsoft.com/office/drawing/2014/main" id="{80016EC1-1619-F7D0-E038-B9DB7A78E8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1776"/>
              <a:ext cx="528" cy="0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5" name="Line 18">
              <a:extLst>
                <a:ext uri="{FF2B5EF4-FFF2-40B4-BE49-F238E27FC236}">
                  <a16:creationId xmlns:a16="http://schemas.microsoft.com/office/drawing/2014/main" id="{02DF7F7E-F422-1621-5416-86BDF9A098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592"/>
              <a:ext cx="528" cy="0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6" name="Line 19">
              <a:extLst>
                <a:ext uri="{FF2B5EF4-FFF2-40B4-BE49-F238E27FC236}">
                  <a16:creationId xmlns:a16="http://schemas.microsoft.com/office/drawing/2014/main" id="{09EC1570-76A5-7090-5E1D-3E4CDCCD45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1632"/>
              <a:ext cx="528" cy="0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5369" name="Text Box 21">
            <a:extLst>
              <a:ext uri="{FF2B5EF4-FFF2-40B4-BE49-F238E27FC236}">
                <a16:creationId xmlns:a16="http://schemas.microsoft.com/office/drawing/2014/main" id="{019913A1-0EF8-5565-76DD-CCB1EE1DD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200275"/>
            <a:ext cx="2209800" cy="739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de-DE" altLang="de-DE" sz="1400">
                <a:solidFill>
                  <a:srgbClr val="0000FF"/>
                </a:solidFill>
              </a:rPr>
              <a:t>zuordnung</a:t>
            </a:r>
            <a:endParaRPr lang="de-DE" altLang="de-DE" sz="1400"/>
          </a:p>
          <a:p>
            <a:r>
              <a:rPr lang="de-DE" altLang="de-DE" sz="1400">
                <a:solidFill>
                  <a:srgbClr val="660066"/>
                </a:solidFill>
              </a:rPr>
              <a:t>beteiligtenart</a:t>
            </a:r>
            <a:endParaRPr lang="de-DE" altLang="de-DE" sz="1400"/>
          </a:p>
          <a:p>
            <a:r>
              <a:rPr lang="de-DE" altLang="de-DE" sz="1400">
                <a:solidFill>
                  <a:srgbClr val="008000"/>
                </a:solidFill>
              </a:rPr>
              <a:t>massnref</a:t>
            </a:r>
            <a:endParaRPr lang="de-DE" altLang="de-DE" sz="1400"/>
          </a:p>
        </p:txBody>
      </p:sp>
      <p:sp>
        <p:nvSpPr>
          <p:cNvPr id="15370" name="Text Box 22">
            <a:extLst>
              <a:ext uri="{FF2B5EF4-FFF2-40B4-BE49-F238E27FC236}">
                <a16:creationId xmlns:a16="http://schemas.microsoft.com/office/drawing/2014/main" id="{A9AC6CCD-F18F-2E2A-E5FF-B744A3EA0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76400"/>
            <a:ext cx="220980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de-DE" altLang="de-DE" sz="1400" b="1"/>
              <a:t>Begriffe im Baustein</a:t>
            </a:r>
          </a:p>
          <a:p>
            <a:r>
              <a:rPr lang="de-DE" altLang="de-DE" sz="1400"/>
              <a:t>n_hiplanzuord</a:t>
            </a:r>
            <a:endParaRPr lang="de-DE" altLang="de-DE" sz="1400" b="1"/>
          </a:p>
        </p:txBody>
      </p:sp>
      <p:sp>
        <p:nvSpPr>
          <p:cNvPr id="15371" name="Line 23">
            <a:extLst>
              <a:ext uri="{FF2B5EF4-FFF2-40B4-BE49-F238E27FC236}">
                <a16:creationId xmlns:a16="http://schemas.microsoft.com/office/drawing/2014/main" id="{1A1C59EC-0C3A-C6D7-EAFE-8F530DFE265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362200"/>
            <a:ext cx="904875" cy="0"/>
          </a:xfrm>
          <a:prstGeom prst="line">
            <a:avLst/>
          </a:prstGeom>
          <a:noFill/>
          <a:ln w="190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grpSp>
        <p:nvGrpSpPr>
          <p:cNvPr id="15372" name="Group 24">
            <a:extLst>
              <a:ext uri="{FF2B5EF4-FFF2-40B4-BE49-F238E27FC236}">
                <a16:creationId xmlns:a16="http://schemas.microsoft.com/office/drawing/2014/main" id="{E467E673-62E1-BE32-1634-D6F542EE3DFE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200400"/>
            <a:ext cx="2176463" cy="1263650"/>
            <a:chOff x="2160" y="1056"/>
            <a:chExt cx="1179" cy="796"/>
          </a:xfrm>
        </p:grpSpPr>
        <p:sp>
          <p:nvSpPr>
            <p:cNvPr id="15390" name="Text Box 25">
              <a:extLst>
                <a:ext uri="{FF2B5EF4-FFF2-40B4-BE49-F238E27FC236}">
                  <a16:creationId xmlns:a16="http://schemas.microsoft.com/office/drawing/2014/main" id="{C0C13072-9F5B-025E-0F90-9F37C42A67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386"/>
              <a:ext cx="1179" cy="46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>
                  <a:solidFill>
                    <a:srgbClr val="FF00FF"/>
                  </a:solidFill>
                </a:rPr>
                <a:t>absid</a:t>
              </a:r>
              <a:endParaRPr lang="de-DE" altLang="de-DE" sz="1400">
                <a:solidFill>
                  <a:srgbClr val="008000"/>
                </a:solidFill>
              </a:endParaRPr>
            </a:p>
            <a:p>
              <a:r>
                <a:rPr lang="de-DE" altLang="de-DE" sz="1400"/>
                <a:t>text</a:t>
              </a:r>
            </a:p>
            <a:p>
              <a:r>
                <a:rPr lang="de-DE" altLang="de-DE" sz="1400">
                  <a:solidFill>
                    <a:srgbClr val="0000FF"/>
                  </a:solidFill>
                </a:rPr>
                <a:t>lfdnr</a:t>
              </a:r>
              <a:endParaRPr lang="de-DE" altLang="de-DE" sz="1400"/>
            </a:p>
          </p:txBody>
        </p:sp>
        <p:sp>
          <p:nvSpPr>
            <p:cNvPr id="15391" name="Text Box 26">
              <a:extLst>
                <a:ext uri="{FF2B5EF4-FFF2-40B4-BE49-F238E27FC236}">
                  <a16:creationId xmlns:a16="http://schemas.microsoft.com/office/drawing/2014/main" id="{A54386F4-2950-5ADE-C5B3-EDD05EC139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056"/>
              <a:ext cx="1179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de-DE" altLang="de-DE" sz="1400" b="1"/>
                <a:t>Ausgewählte Begriffe</a:t>
              </a:r>
            </a:p>
            <a:p>
              <a:r>
                <a:rPr lang="de-DE" altLang="de-DE" sz="1400"/>
                <a:t>n_hiplantexte</a:t>
              </a:r>
              <a:endParaRPr lang="de-DE" altLang="de-DE" sz="1400" b="1"/>
            </a:p>
          </p:txBody>
        </p:sp>
      </p:grpSp>
      <p:sp>
        <p:nvSpPr>
          <p:cNvPr id="15373" name="Line 27">
            <a:extLst>
              <a:ext uri="{FF2B5EF4-FFF2-40B4-BE49-F238E27FC236}">
                <a16:creationId xmlns:a16="http://schemas.microsoft.com/office/drawing/2014/main" id="{701A5FEC-2A73-2CA8-CD86-AE01B69496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457200" cy="0"/>
          </a:xfrm>
          <a:prstGeom prst="line">
            <a:avLst/>
          </a:prstGeom>
          <a:noFill/>
          <a:ln w="190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374" name="Line 28">
            <a:extLst>
              <a:ext uri="{FF2B5EF4-FFF2-40B4-BE49-F238E27FC236}">
                <a16:creationId xmlns:a16="http://schemas.microsoft.com/office/drawing/2014/main" id="{292B2600-B3FF-8ED7-7736-645D8357B3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8000" y="2362200"/>
            <a:ext cx="0" cy="1524000"/>
          </a:xfrm>
          <a:prstGeom prst="line">
            <a:avLst/>
          </a:prstGeom>
          <a:noFill/>
          <a:ln w="190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375" name="Line 32">
            <a:extLst>
              <a:ext uri="{FF2B5EF4-FFF2-40B4-BE49-F238E27FC236}">
                <a16:creationId xmlns:a16="http://schemas.microsoft.com/office/drawing/2014/main" id="{0CAF001E-3E30-CD5D-C1C5-82A4415D2A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819400"/>
            <a:ext cx="228600" cy="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376" name="Line 33">
            <a:extLst>
              <a:ext uri="{FF2B5EF4-FFF2-40B4-BE49-F238E27FC236}">
                <a16:creationId xmlns:a16="http://schemas.microsoft.com/office/drawing/2014/main" id="{9D9FDDE4-555A-3270-EB91-B8CE361296D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819400"/>
            <a:ext cx="0" cy="30480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377" name="Line 34">
            <a:extLst>
              <a:ext uri="{FF2B5EF4-FFF2-40B4-BE49-F238E27FC236}">
                <a16:creationId xmlns:a16="http://schemas.microsoft.com/office/drawing/2014/main" id="{3922C859-B3FD-0D06-F197-0A4C5446496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3124200"/>
            <a:ext cx="3657600" cy="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378" name="Line 35">
            <a:extLst>
              <a:ext uri="{FF2B5EF4-FFF2-40B4-BE49-F238E27FC236}">
                <a16:creationId xmlns:a16="http://schemas.microsoft.com/office/drawing/2014/main" id="{6669A957-E343-3DC2-F54C-810CD78FB563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2590800"/>
            <a:ext cx="0" cy="53340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379" name="Line 36">
            <a:extLst>
              <a:ext uri="{FF2B5EF4-FFF2-40B4-BE49-F238E27FC236}">
                <a16:creationId xmlns:a16="http://schemas.microsoft.com/office/drawing/2014/main" id="{18BD0F65-25D6-B9B3-3E23-EE7F3DD7CAF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2590800"/>
            <a:ext cx="457200" cy="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380" name="Line 37">
            <a:extLst>
              <a:ext uri="{FF2B5EF4-FFF2-40B4-BE49-F238E27FC236}">
                <a16:creationId xmlns:a16="http://schemas.microsoft.com/office/drawing/2014/main" id="{9ABB2694-9173-C67F-0B82-A22B5EA131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" y="2362200"/>
            <a:ext cx="2286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381" name="Line 38">
            <a:extLst>
              <a:ext uri="{FF2B5EF4-FFF2-40B4-BE49-F238E27FC236}">
                <a16:creationId xmlns:a16="http://schemas.microsoft.com/office/drawing/2014/main" id="{E2C6A7BB-05C6-21B2-6C44-3BEFD412954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" y="4114800"/>
            <a:ext cx="2286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382" name="Line 39">
            <a:extLst>
              <a:ext uri="{FF2B5EF4-FFF2-40B4-BE49-F238E27FC236}">
                <a16:creationId xmlns:a16="http://schemas.microsoft.com/office/drawing/2014/main" id="{B3B2BDFB-705B-C1C5-BF53-B3B0809B4EE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362200"/>
            <a:ext cx="0" cy="17526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383" name="Text Box 41">
            <a:extLst>
              <a:ext uri="{FF2B5EF4-FFF2-40B4-BE49-F238E27FC236}">
                <a16:creationId xmlns:a16="http://schemas.microsoft.com/office/drawing/2014/main" id="{DD7C18A1-2624-D738-5E92-C7E6C4225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105275"/>
            <a:ext cx="187960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de-DE" altLang="de-DE" sz="1400">
                <a:solidFill>
                  <a:srgbClr val="660066"/>
                </a:solidFill>
              </a:rPr>
              <a:t>betnummer</a:t>
            </a:r>
            <a:endParaRPr lang="de-DE" altLang="de-DE" sz="1400">
              <a:solidFill>
                <a:srgbClr val="008000"/>
              </a:solidFill>
            </a:endParaRPr>
          </a:p>
          <a:p>
            <a:r>
              <a:rPr lang="de-DE" altLang="de-DE" sz="1400"/>
              <a:t>bezeichnung</a:t>
            </a:r>
          </a:p>
        </p:txBody>
      </p:sp>
      <p:sp>
        <p:nvSpPr>
          <p:cNvPr id="15384" name="Text Box 42">
            <a:extLst>
              <a:ext uri="{FF2B5EF4-FFF2-40B4-BE49-F238E27FC236}">
                <a16:creationId xmlns:a16="http://schemas.microsoft.com/office/drawing/2014/main" id="{25E93219-8288-AC88-B671-410DECD05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581400"/>
            <a:ext cx="1871663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de-DE" altLang="de-DE" sz="1400" b="1"/>
              <a:t>Beteiligtenarten</a:t>
            </a:r>
          </a:p>
          <a:p>
            <a:r>
              <a:rPr lang="de-DE" altLang="de-DE" sz="1400"/>
              <a:t>n_beteiligtenarten</a:t>
            </a:r>
            <a:endParaRPr lang="de-DE" altLang="de-DE" sz="1400" b="1"/>
          </a:p>
        </p:txBody>
      </p:sp>
      <p:sp>
        <p:nvSpPr>
          <p:cNvPr id="15385" name="Line 43">
            <a:extLst>
              <a:ext uri="{FF2B5EF4-FFF2-40B4-BE49-F238E27FC236}">
                <a16:creationId xmlns:a16="http://schemas.microsoft.com/office/drawing/2014/main" id="{32678F61-CCF2-9EBF-1C87-8FF6895906F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590800"/>
            <a:ext cx="609600" cy="0"/>
          </a:xfrm>
          <a:prstGeom prst="line">
            <a:avLst/>
          </a:prstGeom>
          <a:noFill/>
          <a:ln w="19050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386" name="Line 44">
            <a:extLst>
              <a:ext uri="{FF2B5EF4-FFF2-40B4-BE49-F238E27FC236}">
                <a16:creationId xmlns:a16="http://schemas.microsoft.com/office/drawing/2014/main" id="{B35C806F-DC21-E330-B387-8DA91E930B4E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4267200"/>
            <a:ext cx="457200" cy="0"/>
          </a:xfrm>
          <a:prstGeom prst="line">
            <a:avLst/>
          </a:prstGeom>
          <a:noFill/>
          <a:ln w="19050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387" name="Line 45">
            <a:extLst>
              <a:ext uri="{FF2B5EF4-FFF2-40B4-BE49-F238E27FC236}">
                <a16:creationId xmlns:a16="http://schemas.microsoft.com/office/drawing/2014/main" id="{DD7F3228-6B83-EA9D-22E1-C8F57650AF8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2590800"/>
            <a:ext cx="0" cy="2057400"/>
          </a:xfrm>
          <a:prstGeom prst="line">
            <a:avLst/>
          </a:prstGeom>
          <a:noFill/>
          <a:ln w="19050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388" name="Line 46">
            <a:extLst>
              <a:ext uri="{FF2B5EF4-FFF2-40B4-BE49-F238E27FC236}">
                <a16:creationId xmlns:a16="http://schemas.microsoft.com/office/drawing/2014/main" id="{6C98FC0D-84B7-B2DE-0017-DB581DBF648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4648200"/>
            <a:ext cx="3276600" cy="0"/>
          </a:xfrm>
          <a:prstGeom prst="line">
            <a:avLst/>
          </a:prstGeom>
          <a:noFill/>
          <a:ln w="19050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389" name="Line 47">
            <a:extLst>
              <a:ext uri="{FF2B5EF4-FFF2-40B4-BE49-F238E27FC236}">
                <a16:creationId xmlns:a16="http://schemas.microsoft.com/office/drawing/2014/main" id="{75B0B38E-B9A9-0E4C-AC17-6C4713D81F3C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4267200"/>
            <a:ext cx="0" cy="381000"/>
          </a:xfrm>
          <a:prstGeom prst="line">
            <a:avLst/>
          </a:prstGeom>
          <a:noFill/>
          <a:ln w="19050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Galathe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Galathe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alathea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995</Words>
  <Application>Microsoft Office PowerPoint</Application>
  <PresentationFormat>Bildschirmpräsentation (4:3)</PresentationFormat>
  <Paragraphs>186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6" baseType="lpstr">
      <vt:lpstr>Tahoma</vt:lpstr>
      <vt:lpstr>Arial</vt:lpstr>
      <vt:lpstr>Tw Cen MT</vt:lpstr>
      <vt:lpstr>Wingdings</vt:lpstr>
      <vt:lpstr>Wingdings 2</vt:lpstr>
      <vt:lpstr>Calibri</vt:lpstr>
      <vt:lpstr>Segoe UI</vt:lpstr>
      <vt:lpstr>Courier New</vt:lpstr>
      <vt:lpstr>Times New Roman</vt:lpstr>
      <vt:lpstr>Galathea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Main-Taunus-Kreis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Uwe Weidner</dc:creator>
  <cp:lastModifiedBy>Uwe Weidner</cp:lastModifiedBy>
  <cp:revision>36</cp:revision>
  <dcterms:created xsi:type="dcterms:W3CDTF">2005-03-30T08:17:52Z</dcterms:created>
  <dcterms:modified xsi:type="dcterms:W3CDTF">2022-09-21T05:54:50Z</dcterms:modified>
</cp:coreProperties>
</file>