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98" r:id="rId5"/>
    <p:sldId id="300" r:id="rId6"/>
    <p:sldId id="301" r:id="rId7"/>
    <p:sldId id="302" r:id="rId8"/>
    <p:sldId id="303" r:id="rId9"/>
    <p:sldId id="304" r:id="rId10"/>
    <p:sldId id="305" r:id="rId11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4DFEC-C65D-40DC-86BD-667B4A408CCF}" v="22" dt="2022-10-17T09:06:58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3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we Weidner" userId="58af4e7e9cc90500" providerId="LiveId" clId="{1004DFEC-C65D-40DC-86BD-667B4A408CCF}"/>
    <pc:docChg chg="custSel modSld modMainMaster">
      <pc:chgData name="Uwe Weidner" userId="58af4e7e9cc90500" providerId="LiveId" clId="{1004DFEC-C65D-40DC-86BD-667B4A408CCF}" dt="2022-10-17T11:11:09.728" v="46" actId="478"/>
      <pc:docMkLst>
        <pc:docMk/>
      </pc:docMkLst>
      <pc:sldChg chg="delSp mod modTransition">
        <pc:chgData name="Uwe Weidner" userId="58af4e7e9cc90500" providerId="LiveId" clId="{1004DFEC-C65D-40DC-86BD-667B4A408CCF}" dt="2022-10-17T11:11:09.728" v="46" actId="478"/>
        <pc:sldMkLst>
          <pc:docMk/>
          <pc:sldMk cId="193143965" sldId="298"/>
        </pc:sldMkLst>
        <pc:picChg chg="del">
          <ac:chgData name="Uwe Weidner" userId="58af4e7e9cc90500" providerId="LiveId" clId="{1004DFEC-C65D-40DC-86BD-667B4A408CCF}" dt="2022-10-17T11:11:09.728" v="46" actId="478"/>
          <ac:picMkLst>
            <pc:docMk/>
            <pc:sldMk cId="193143965" sldId="298"/>
            <ac:picMk id="4" creationId="{65810330-F0B5-43C9-BC34-094FFB5C0529}"/>
          </ac:picMkLst>
        </pc:picChg>
      </pc:sldChg>
      <pc:sldChg chg="modSp modTransition modAnim">
        <pc:chgData name="Uwe Weidner" userId="58af4e7e9cc90500" providerId="LiveId" clId="{1004DFEC-C65D-40DC-86BD-667B4A408CCF}" dt="2022-10-17T09:06:22.380" v="40" actId="20577"/>
        <pc:sldMkLst>
          <pc:docMk/>
          <pc:sldMk cId="2933514334" sldId="300"/>
        </pc:sldMkLst>
        <pc:spChg chg="mod">
          <ac:chgData name="Uwe Weidner" userId="58af4e7e9cc90500" providerId="LiveId" clId="{1004DFEC-C65D-40DC-86BD-667B4A408CCF}" dt="2022-10-17T09:06:22.380" v="40" actId="20577"/>
          <ac:spMkLst>
            <pc:docMk/>
            <pc:sldMk cId="2933514334" sldId="300"/>
            <ac:spMk id="5" creationId="{8E5623CC-FAC9-423F-786F-E287F165614E}"/>
          </ac:spMkLst>
        </pc:spChg>
      </pc:sldChg>
      <pc:sldChg chg="modTransition modAnim">
        <pc:chgData name="Uwe Weidner" userId="58af4e7e9cc90500" providerId="LiveId" clId="{1004DFEC-C65D-40DC-86BD-667B4A408CCF}" dt="2022-10-17T09:06:30.934" v="41"/>
        <pc:sldMkLst>
          <pc:docMk/>
          <pc:sldMk cId="3528345429" sldId="301"/>
        </pc:sldMkLst>
      </pc:sldChg>
      <pc:sldChg chg="modTransition modAnim">
        <pc:chgData name="Uwe Weidner" userId="58af4e7e9cc90500" providerId="LiveId" clId="{1004DFEC-C65D-40DC-86BD-667B4A408CCF}" dt="2022-10-17T09:06:39.319" v="42"/>
        <pc:sldMkLst>
          <pc:docMk/>
          <pc:sldMk cId="2429859556" sldId="302"/>
        </pc:sldMkLst>
      </pc:sldChg>
      <pc:sldChg chg="modTransition modAnim">
        <pc:chgData name="Uwe Weidner" userId="58af4e7e9cc90500" providerId="LiveId" clId="{1004DFEC-C65D-40DC-86BD-667B4A408CCF}" dt="2022-10-17T09:06:45.647" v="43"/>
        <pc:sldMkLst>
          <pc:docMk/>
          <pc:sldMk cId="3424215090" sldId="303"/>
        </pc:sldMkLst>
      </pc:sldChg>
      <pc:sldChg chg="modTransition modAnim">
        <pc:chgData name="Uwe Weidner" userId="58af4e7e9cc90500" providerId="LiveId" clId="{1004DFEC-C65D-40DC-86BD-667B4A408CCF}" dt="2022-10-17T09:06:51.105" v="44"/>
        <pc:sldMkLst>
          <pc:docMk/>
          <pc:sldMk cId="80644660" sldId="304"/>
        </pc:sldMkLst>
      </pc:sldChg>
      <pc:sldChg chg="modTransition modAnim">
        <pc:chgData name="Uwe Weidner" userId="58af4e7e9cc90500" providerId="LiveId" clId="{1004DFEC-C65D-40DC-86BD-667B4A408CCF}" dt="2022-10-17T09:06:58.441" v="45"/>
        <pc:sldMkLst>
          <pc:docMk/>
          <pc:sldMk cId="1370294524" sldId="305"/>
        </pc:sldMkLst>
      </pc:sldChg>
      <pc:sldMasterChg chg="modSldLayout">
        <pc:chgData name="Uwe Weidner" userId="58af4e7e9cc90500" providerId="LiveId" clId="{1004DFEC-C65D-40DC-86BD-667B4A408CCF}" dt="2022-10-17T09:04:22.212" v="25" actId="21"/>
        <pc:sldMasterMkLst>
          <pc:docMk/>
          <pc:sldMasterMk cId="354603096" sldId="2147483660"/>
        </pc:sldMasterMkLst>
        <pc:sldLayoutChg chg="modSp mod">
          <pc:chgData name="Uwe Weidner" userId="58af4e7e9cc90500" providerId="LiveId" clId="{1004DFEC-C65D-40DC-86BD-667B4A408CCF}" dt="2022-10-17T09:04:22.212" v="25" actId="21"/>
          <pc:sldLayoutMkLst>
            <pc:docMk/>
            <pc:sldMasterMk cId="354603096" sldId="2147483660"/>
            <pc:sldLayoutMk cId="2623437509" sldId="2147483661"/>
          </pc:sldLayoutMkLst>
          <pc:spChg chg="mod">
            <ac:chgData name="Uwe Weidner" userId="58af4e7e9cc90500" providerId="LiveId" clId="{1004DFEC-C65D-40DC-86BD-667B4A408CCF}" dt="2022-10-17T09:04:22.212" v="25" actId="21"/>
            <ac:spMkLst>
              <pc:docMk/>
              <pc:sldMasterMk cId="354603096" sldId="2147483660"/>
              <pc:sldLayoutMk cId="2623437509" sldId="2147483661"/>
              <ac:spMk id="5" creationId="{051A78A9-3DFF-4937-A9F2-5D8CF495F367}"/>
            </ac:spMkLst>
          </pc:spChg>
          <pc:spChg chg="mod">
            <ac:chgData name="Uwe Weidner" userId="58af4e7e9cc90500" providerId="LiveId" clId="{1004DFEC-C65D-40DC-86BD-667B4A408CCF}" dt="2022-10-17T09:04:18.432" v="24" actId="20577"/>
            <ac:spMkLst>
              <pc:docMk/>
              <pc:sldMasterMk cId="354603096" sldId="2147483660"/>
              <pc:sldLayoutMk cId="2623437509" sldId="2147483661"/>
              <ac:spMk id="10" creationId="{39E3965E-AC41-4711-9D10-E25ABB132D86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E22D0-69DB-4AD2-BFDB-B6B0697DB30B}" type="datetimeFigureOut">
              <a:rPr lang="de-DE" smtClean="0"/>
              <a:t>17.10.2022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2C47E-A6F7-498A-BC00-873284D75D5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6854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0A2B6-884F-47F1-97D4-56FF4241B1BC}" type="datetimeFigureOut">
              <a:rPr lang="de-DE" smtClean="0"/>
              <a:t>17.10.2022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F654A-7554-4E4B-9F02-6F44B6EE535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3481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402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1838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2200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4608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1076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4498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F654A-7554-4E4B-9F02-6F44B6EE5359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4666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de-DE" noProof="0"/>
              <a:t>Master-Untertitelformat bearbeiten</a:t>
            </a:r>
            <a:endParaRPr lang="de-DE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53FAFE-A8FF-49BF-8B95-C1A5C14FF84D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sz="1000"/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DA952A-262B-4C09-82C5-587247F1B81B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005D64-4B99-448C-A713-09FA5439052A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9FE05-7231-43BE-B847-3AFA4A19CBAA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53D26F-6680-425F-97AB-0E8697BD65E2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A3ECD2-F655-4F1D-98E0-52599BF52BCA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8DB74F-2903-429A-9E94-EB396A414E9D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CFA574F0-4503-424B-A28D-924B84ECEA2A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de-DE" noProof="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de-DE" noProof="0" smtClean="0"/>
              <a:pPr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 dirty="0"/>
              <a:t>Bild durch Klicken auf Symbol hinzufügen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93B6CE1F-19FD-43AD-A3FC-53284371392B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de-DE" noProof="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de-DE" noProof="0" dirty="0"/>
              <a:t>Textmasterformate durch Klicken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5F6FD458-B8F2-4748-BB72-410F5C7102C5}" type="datetime1">
              <a:rPr lang="de-DE" noProof="0" smtClean="0"/>
              <a:t>17.10.2022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de-DE" noProof="0" smtClean="0"/>
              <a:t>‹Nr.›</a:t>
            </a:fld>
            <a:endParaRPr lang="de-DE" noProof="0" dirty="0"/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eck 32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F0502020204030204"/>
              <a:ea typeface="+mn-ea"/>
              <a:cs typeface="+mn-cs"/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C5373426-E26E-431D-959C-5DB96C0B6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2607" y="1238442"/>
            <a:ext cx="3635926" cy="435575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3416" y="1475234"/>
            <a:ext cx="3214307" cy="2901694"/>
          </a:xfrm>
        </p:spPr>
        <p:txBody>
          <a:bodyPr rtlCol="0" anchor="b">
            <a:normAutofit/>
          </a:bodyPr>
          <a:lstStyle/>
          <a:p>
            <a:r>
              <a:rPr lang="de-DE" sz="4400" dirty="0">
                <a:solidFill>
                  <a:schemeClr val="tx1"/>
                </a:solidFill>
              </a:rPr>
              <a:t>MIS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55E1F2F-E259-4EA8-9FFD-3A10AF541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7750" y="4608576"/>
            <a:ext cx="3205640" cy="774186"/>
          </a:xfrm>
        </p:spPr>
        <p:txBody>
          <a:bodyPr rtlCol="0" anchor="t">
            <a:normAutofit/>
          </a:bodyPr>
          <a:lstStyle/>
          <a:p>
            <a:pPr rtl="0">
              <a:lnSpc>
                <a:spcPct val="100000"/>
              </a:lnSpc>
            </a:pPr>
            <a:r>
              <a:rPr lang="de-DE" sz="1600" dirty="0"/>
              <a:t>Auswertungen mit PROSOZ 14plus</a:t>
            </a:r>
          </a:p>
        </p:txBody>
      </p: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76090" y="4508519"/>
            <a:ext cx="31089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hteck 38">
            <a:extLst>
              <a:ext uri="{FF2B5EF4-FFF2-40B4-BE49-F238E27FC236}">
                <a16:creationId xmlns:a16="http://schemas.microsoft.com/office/drawing/2014/main" id="{EDC90921-9082-491B-940E-827D679F3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143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Was ist das MIS?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5623CC-FAC9-423F-786F-E287F1656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 </a:t>
            </a:r>
            <a:r>
              <a:rPr lang="de-DE" sz="2400" dirty="0">
                <a:solidFill>
                  <a:schemeClr val="accent3"/>
                </a:solidFill>
              </a:rPr>
              <a:t>MIS = </a:t>
            </a:r>
            <a:r>
              <a:rPr lang="de-DE" sz="2400" b="1" dirty="0">
                <a:solidFill>
                  <a:schemeClr val="accent3"/>
                </a:solidFill>
              </a:rPr>
              <a:t>M</a:t>
            </a:r>
            <a:r>
              <a:rPr lang="de-DE" sz="2400" dirty="0">
                <a:solidFill>
                  <a:schemeClr val="accent3"/>
                </a:solidFill>
              </a:rPr>
              <a:t>anagement-</a:t>
            </a:r>
            <a:r>
              <a:rPr lang="de-DE" sz="2400" b="1" dirty="0">
                <a:solidFill>
                  <a:schemeClr val="accent3"/>
                </a:solidFill>
              </a:rPr>
              <a:t>I</a:t>
            </a:r>
            <a:r>
              <a:rPr lang="de-DE" sz="2400" dirty="0">
                <a:solidFill>
                  <a:schemeClr val="accent3"/>
                </a:solidFill>
              </a:rPr>
              <a:t>nformations-</a:t>
            </a:r>
            <a:r>
              <a:rPr lang="de-DE" sz="2400" b="1" dirty="0">
                <a:solidFill>
                  <a:schemeClr val="accent3"/>
                </a:solidFill>
              </a:rPr>
              <a:t>S</a:t>
            </a:r>
            <a:r>
              <a:rPr lang="de-DE" sz="2400" dirty="0">
                <a:solidFill>
                  <a:schemeClr val="accent3"/>
                </a:solidFill>
              </a:rPr>
              <a:t>ystem / </a:t>
            </a:r>
            <a:r>
              <a:rPr lang="de-DE" sz="2400" b="1" dirty="0">
                <a:solidFill>
                  <a:schemeClr val="accent3"/>
                </a:solidFill>
              </a:rPr>
              <a:t>M</a:t>
            </a:r>
            <a:r>
              <a:rPr lang="de-DE" sz="2400" dirty="0">
                <a:solidFill>
                  <a:schemeClr val="accent3"/>
                </a:solidFill>
              </a:rPr>
              <a:t>itarbeiter-</a:t>
            </a:r>
            <a:r>
              <a:rPr lang="de-DE" sz="2400" b="1" dirty="0">
                <a:solidFill>
                  <a:schemeClr val="accent3"/>
                </a:solidFill>
              </a:rPr>
              <a:t>I</a:t>
            </a:r>
            <a:r>
              <a:rPr lang="de-DE" sz="2400" dirty="0">
                <a:solidFill>
                  <a:schemeClr val="accent3"/>
                </a:solidFill>
              </a:rPr>
              <a:t>nformations-</a:t>
            </a:r>
            <a:r>
              <a:rPr lang="de-DE" sz="2400" b="1" dirty="0">
                <a:solidFill>
                  <a:schemeClr val="accent3"/>
                </a:solidFill>
              </a:rPr>
              <a:t>S</a:t>
            </a:r>
            <a:r>
              <a:rPr lang="de-DE" sz="2400" dirty="0">
                <a:solidFill>
                  <a:schemeClr val="accent3"/>
                </a:solidFill>
              </a:rPr>
              <a:t>ystem</a:t>
            </a:r>
            <a:endParaRPr lang="de-DE" dirty="0">
              <a:solidFill>
                <a:schemeClr val="accent3"/>
              </a:solidFill>
            </a:endParaRPr>
          </a:p>
          <a:p>
            <a:pPr>
              <a:buSzPct val="60000"/>
              <a:buFont typeface="Wingdings" panose="05000000000000000000" pitchFamily="2" charset="2"/>
              <a:buChar char="§"/>
            </a:pPr>
            <a:r>
              <a:rPr lang="de-DE" dirty="0"/>
              <a:t> </a:t>
            </a:r>
            <a:r>
              <a:rPr lang="de-DE" sz="1800" dirty="0">
                <a:solidFill>
                  <a:schemeClr val="tx1"/>
                </a:solidFill>
              </a:rPr>
              <a:t>Auswertung der PROSOZ 14plus – Datenbank</a:t>
            </a:r>
          </a:p>
          <a:p>
            <a:pPr>
              <a:buSzPct val="60000"/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 Keine Auswertung der OPEN/WebFM – Datenbank</a:t>
            </a:r>
          </a:p>
          <a:p>
            <a:pPr>
              <a:buSzPct val="60000"/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 Mitgelieferte Standardauswertungen nutzen</a:t>
            </a:r>
          </a:p>
          <a:p>
            <a:pPr>
              <a:buSzPct val="60000"/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 Auswertungen von anderen Verwaltungen importieren</a:t>
            </a:r>
          </a:p>
          <a:p>
            <a:pPr>
              <a:buSzPct val="60000"/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 Eigene Auswertungen erstellen (mit SQL-Kenntnissen)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351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Vor- und Nachteile des MIS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5623CC-FAC9-423F-786F-E287F1656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127346"/>
          </a:xfrm>
        </p:spPr>
        <p:txBody>
          <a:bodyPr>
            <a:noAutofit/>
          </a:bodyPr>
          <a:lstStyle/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Franklin Gothic Book" panose="020B0503020102020204" pitchFamily="34" charset="0"/>
              <a:buChar char="+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Auswertung direkt im Erfassungssystem</a:t>
            </a: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Franklin Gothic Book" panose="020B0503020102020204" pitchFamily="34" charset="0"/>
              <a:buChar char="+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Schneller Zugriff und Filtermöglichkeiten - ohne SQL-Kenntnisse der Benutzer</a:t>
            </a: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Franklin Gothic Book" panose="020B0503020102020204" pitchFamily="34" charset="0"/>
              <a:buChar char="+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Bekanntes PROSOZ 14plus - „Handling“</a:t>
            </a: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Franklin Gothic Book" panose="020B0503020102020204" pitchFamily="34" charset="0"/>
              <a:buChar char="+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Einfache Exportfunktion der Ergebnisse</a:t>
            </a:r>
            <a:br>
              <a:rPr lang="de-DE" altLang="de-DE" sz="1800" dirty="0">
                <a:solidFill>
                  <a:schemeClr val="tx1"/>
                </a:solidFill>
              </a:rPr>
            </a:br>
            <a:endParaRPr lang="de-DE" altLang="de-DE" sz="1800" dirty="0">
              <a:solidFill>
                <a:schemeClr val="tx1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Symbol" panose="05050102010706020507" pitchFamily="18" charset="2"/>
              <a:buChar char="-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Entwicklung von Auswertungen mühsam</a:t>
            </a: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Symbol" panose="05050102010706020507" pitchFamily="18" charset="2"/>
              <a:buChar char="-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Kleine Schriftart</a:t>
            </a: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Symbol" panose="05050102010706020507" pitchFamily="18" charset="2"/>
              <a:buChar char="-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Keine Syntax-Kennzeichnung, wenig Komfort</a:t>
            </a:r>
          </a:p>
          <a:p>
            <a:pPr marR="0" lvl="0" algn="l" defTabSz="914400" rtl="0" eaLnBrk="1" fontAlgn="base" latinLnBrk="0" hangingPunct="1">
              <a:lnSpc>
                <a:spcPct val="16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80000"/>
              <a:buFont typeface="Symbol" panose="05050102010706020507" pitchFamily="18" charset="2"/>
              <a:buChar char="-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Kein direktes Drucken, Umsortieren, Filtern</a:t>
            </a:r>
            <a:b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</a:br>
            <a:endParaRPr kumimoji="0" lang="de-DE" altLang="de-DE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DE" sz="1800" dirty="0">
              <a:solidFill>
                <a:schemeClr val="tx1"/>
              </a:solidFill>
            </a:endParaRPr>
          </a:p>
          <a:p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34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Datensicherheit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5623CC-FAC9-423F-786F-E287F1656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Mit MIS Auswertungen können </a:t>
            </a:r>
            <a:r>
              <a:rPr lang="de-DE" altLang="de-DE" sz="1800" u="sng" dirty="0">
                <a:solidFill>
                  <a:schemeClr val="tx1"/>
                </a:solidFill>
              </a:rPr>
              <a:t>keine</a:t>
            </a:r>
            <a:r>
              <a:rPr lang="de-DE" altLang="de-DE" sz="1800" dirty="0">
                <a:solidFill>
                  <a:schemeClr val="tx1"/>
                </a:solidFill>
              </a:rPr>
              <a:t> Daten gelöscht oder verändert werden</a:t>
            </a: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MIS Auswertungsergebnisse können kopiert und z.B. in Excel weiterverarbeitet werden</a:t>
            </a: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Ungeprüfte / Fehlerhafte Auswertungen können das System bremsen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 ("Kartesisches Produkt")</a:t>
            </a: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de-DE" altLang="de-DE" sz="1800" dirty="0">
                <a:solidFill>
                  <a:schemeClr val="tx1"/>
                </a:solidFill>
              </a:rPr>
              <a:t>Alle MIS-Benutzer können alle Auswertungen ausführen</a:t>
            </a:r>
            <a:b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</a:b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985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Tipps zur Einrichtung (1/2)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5623CC-FAC9-423F-786F-E287F1656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Nicht benötigte Standardauswertungen entfernen</a:t>
            </a: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Strukturierte Bezeichnungssystematik festlegen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  - Namen der Auswertungen und Klassen 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  - Nummernsystem, Sachgebietssystem</a:t>
            </a: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MIS-Menübaum mit Unterordnern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  - nach der Organisationsstruktur des Amtes und/oder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  - orientiert an Themen</a:t>
            </a:r>
            <a:b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</a:br>
            <a:endParaRPr kumimoji="0" lang="de-DE" alt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DE" sz="1800" dirty="0"/>
          </a:p>
          <a:p>
            <a:pPr>
              <a:buFont typeface="Wingdings" panose="05000000000000000000" pitchFamily="2" charset="2"/>
              <a:buChar char="§"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42421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Tipps zur Einrichtung (2/2)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5623CC-FAC9-423F-786F-E287F1656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MIS-Menübaum - Standard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Hier zugeordnete Auswertungen stehen allen MIS-berechtigten Benutzern zur Verfügung</a:t>
            </a:r>
            <a:br>
              <a:rPr lang="de-DE" altLang="de-DE" sz="1800" dirty="0">
                <a:solidFill>
                  <a:schemeClr val="tx1"/>
                </a:solidFill>
              </a:rPr>
            </a:br>
            <a:endParaRPr lang="de-DE" altLang="de-DE" sz="1800" dirty="0">
              <a:solidFill>
                <a:schemeClr val="tx1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Font typeface="Wingdings" panose="05000000000000000000" pitchFamily="2" charset="2"/>
              <a:buChar char="§"/>
              <a:tabLst/>
              <a:defRPr/>
            </a:pPr>
            <a:r>
              <a:rPr lang="de-DE" altLang="de-DE" sz="1800" dirty="0">
                <a:solidFill>
                  <a:schemeClr val="tx1"/>
                </a:solidFill>
              </a:rPr>
              <a:t> MIS-Menübaum - Persönlich</a:t>
            </a:r>
            <a:br>
              <a:rPr lang="de-DE" altLang="de-DE" sz="1800" dirty="0">
                <a:solidFill>
                  <a:schemeClr val="tx1"/>
                </a:solidFill>
              </a:rPr>
            </a:br>
            <a:r>
              <a:rPr lang="de-DE" altLang="de-DE" sz="1800" dirty="0">
                <a:solidFill>
                  <a:schemeClr val="tx1"/>
                </a:solidFill>
              </a:rPr>
              <a:t> Hier kann jeder MIS-berechtigte Benutzer verfügbare Auswertungen hinzufügen</a:t>
            </a:r>
            <a:br>
              <a:rPr lang="de-DE" altLang="de-DE" sz="1800" dirty="0">
                <a:solidFill>
                  <a:schemeClr val="tx1"/>
                </a:solidFill>
              </a:rPr>
            </a:br>
            <a:endParaRPr lang="de-DE" altLang="de-DE" sz="18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Clr>
                <a:srgbClr val="DD8047"/>
              </a:buClr>
              <a:buSzPct val="60000"/>
              <a:buNone/>
              <a:tabLst/>
              <a:defRPr/>
            </a:pPr>
            <a:r>
              <a:rPr lang="de-DE" altLang="de-DE" sz="1800" b="1" dirty="0">
                <a:solidFill>
                  <a:schemeClr val="tx1"/>
                </a:solidFill>
                <a:sym typeface="Wingdings" panose="05000000000000000000" pitchFamily="2" charset="2"/>
              </a:rPr>
              <a:t> &gt;&gt; Benutzerrechte mit Bedacht einrichten</a:t>
            </a:r>
            <a:br>
              <a:rPr kumimoji="0" lang="de-DE" alt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</a:br>
            <a:endParaRPr kumimoji="0" lang="de-DE" alt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§"/>
            </a:pPr>
            <a:endParaRPr lang="de-DE" sz="1800" dirty="0"/>
          </a:p>
          <a:p>
            <a:pPr>
              <a:buFont typeface="Wingdings" panose="05000000000000000000" pitchFamily="2" charset="2"/>
              <a:buChar char="§"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8064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dirty="0"/>
              <a:t>Alternativen für Fortgeschrittene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E5623CC-FAC9-423F-786F-E287F1656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1800" dirty="0"/>
              <a:t> </a:t>
            </a:r>
            <a:r>
              <a:rPr lang="de-DE" sz="1800" dirty="0">
                <a:solidFill>
                  <a:schemeClr val="tx1"/>
                </a:solidFill>
              </a:rPr>
              <a:t>Einsatz von SQL Editoren:</a:t>
            </a:r>
            <a:br>
              <a:rPr lang="de-DE" sz="1800" dirty="0">
                <a:solidFill>
                  <a:schemeClr val="tx1"/>
                </a:solidFill>
              </a:rPr>
            </a:br>
            <a:r>
              <a:rPr lang="de-DE" sz="1800" dirty="0">
                <a:solidFill>
                  <a:schemeClr val="tx1"/>
                </a:solidFill>
              </a:rPr>
              <a:t>  SQL Server Management Studio, Oracle SQL Developer, Aqua Data Studio</a:t>
            </a:r>
            <a:br>
              <a:rPr lang="de-DE" sz="1800" dirty="0">
                <a:solidFill>
                  <a:schemeClr val="tx1"/>
                </a:solidFill>
              </a:rPr>
            </a:br>
            <a:endParaRPr lang="de-DE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 ODBC-Direktverbindung von Excel, Access u.a. </a:t>
            </a:r>
            <a:br>
              <a:rPr lang="de-DE" sz="1800" dirty="0">
                <a:solidFill>
                  <a:schemeClr val="tx1"/>
                </a:solidFill>
              </a:rPr>
            </a:br>
            <a:r>
              <a:rPr lang="de-DE" sz="1800" dirty="0">
                <a:solidFill>
                  <a:schemeClr val="tx1"/>
                </a:solidFill>
              </a:rPr>
              <a:t> - automatische Aktualisierung</a:t>
            </a:r>
            <a:br>
              <a:rPr lang="de-DE" sz="1800" dirty="0">
                <a:solidFill>
                  <a:schemeClr val="tx1"/>
                </a:solidFill>
              </a:rPr>
            </a:br>
            <a:r>
              <a:rPr lang="de-DE" sz="1800" dirty="0">
                <a:solidFill>
                  <a:schemeClr val="tx1"/>
                </a:solidFill>
              </a:rPr>
              <a:t> - vorbereitete Formatierung, Diagramme</a:t>
            </a:r>
            <a:br>
              <a:rPr lang="de-DE" sz="1800" dirty="0">
                <a:solidFill>
                  <a:schemeClr val="tx1"/>
                </a:solidFill>
              </a:rPr>
            </a:br>
            <a:r>
              <a:rPr lang="de-DE" sz="1800" dirty="0">
                <a:solidFill>
                  <a:schemeClr val="tx1"/>
                </a:solidFill>
              </a:rPr>
              <a:t> - Anbindung anderer Datenquellen</a:t>
            </a:r>
            <a:br>
              <a:rPr lang="de-DE" sz="1800" dirty="0">
                <a:solidFill>
                  <a:schemeClr val="tx1"/>
                </a:solidFill>
              </a:rPr>
            </a:br>
            <a:endParaRPr lang="de-DE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1800" dirty="0">
                <a:solidFill>
                  <a:schemeClr val="tx1"/>
                </a:solidFill>
              </a:rPr>
              <a:t> PROSOZ KRISTALL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37029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5926_TF22712842.potx" id="{98CF4752-A0D8-4ED4-BA82-F1E042F5850D}" vid="{5F8701D8-90FA-4323-82E1-6E5786B5BAD3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ppt/theme/themeOverride2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3EEFF0-FB57-4CB4-8BFC-DF397689E2E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{A2137645-2F18-4D6B-995F-3D4D0C809A91}tf22712842_win32</Template>
  <TotalTime>0</TotalTime>
  <Words>312</Words>
  <Application>Microsoft Office PowerPoint</Application>
  <PresentationFormat>Breitbild</PresentationFormat>
  <Paragraphs>42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Bookman Old Style</vt:lpstr>
      <vt:lpstr>Calibri</vt:lpstr>
      <vt:lpstr>Franklin Gothic Book</vt:lpstr>
      <vt:lpstr>Symbol</vt:lpstr>
      <vt:lpstr>Tw Cen MT</vt:lpstr>
      <vt:lpstr>Wingdings</vt:lpstr>
      <vt:lpstr>1_RetrospectVTI</vt:lpstr>
      <vt:lpstr>MIS</vt:lpstr>
      <vt:lpstr>Was ist das MIS?</vt:lpstr>
      <vt:lpstr>Vor- und Nachteile des MIS</vt:lpstr>
      <vt:lpstr>Datensicherheit</vt:lpstr>
      <vt:lpstr>Tipps zur Einrichtung (1/2)</vt:lpstr>
      <vt:lpstr>Tipps zur Einrichtung (2/2)</vt:lpstr>
      <vt:lpstr>Alternativen für Fortgeschrittene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</dc:title>
  <dc:creator>Uwe Weidner</dc:creator>
  <cp:lastModifiedBy>Uwe Weidner</cp:lastModifiedBy>
  <cp:revision>1</cp:revision>
  <dcterms:created xsi:type="dcterms:W3CDTF">2022-10-17T08:32:07Z</dcterms:created>
  <dcterms:modified xsi:type="dcterms:W3CDTF">2022-10-17T11:11:13Z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