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33" autoAdjust="0"/>
  </p:normalViewPr>
  <p:slideViewPr>
    <p:cSldViewPr>
      <p:cViewPr varScale="1">
        <p:scale>
          <a:sx n="83" d="100"/>
          <a:sy n="83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we Weidner" userId="58af4e7e9cc90500" providerId="LiveId" clId="{171E5F89-EB46-46D4-8CB4-4534866235CA}"/>
    <pc:docChg chg="modSld">
      <pc:chgData name="Uwe Weidner" userId="58af4e7e9cc90500" providerId="LiveId" clId="{171E5F89-EB46-46D4-8CB4-4534866235CA}" dt="2022-10-17T11:15:03.281" v="29" actId="20577"/>
      <pc:docMkLst>
        <pc:docMk/>
      </pc:docMkLst>
      <pc:sldChg chg="modSp mod">
        <pc:chgData name="Uwe Weidner" userId="58af4e7e9cc90500" providerId="LiveId" clId="{171E5F89-EB46-46D4-8CB4-4534866235CA}" dt="2022-10-17T11:15:03.281" v="29" actId="20577"/>
        <pc:sldMkLst>
          <pc:docMk/>
          <pc:sldMk cId="0" sldId="256"/>
        </pc:sldMkLst>
        <pc:spChg chg="mod">
          <ac:chgData name="Uwe Weidner" userId="58af4e7e9cc90500" providerId="LiveId" clId="{171E5F89-EB46-46D4-8CB4-4534866235CA}" dt="2022-10-17T11:15:03.281" v="29" actId="20577"/>
          <ac:spMkLst>
            <pc:docMk/>
            <pc:sldMk cId="0" sldId="256"/>
            <ac:spMk id="2" creationId="{A1CF7D28-300C-07A4-C4E1-010B3A6953C1}"/>
          </ac:spMkLst>
        </pc:spChg>
      </pc:sldChg>
      <pc:sldChg chg="modSp mod">
        <pc:chgData name="Uwe Weidner" userId="58af4e7e9cc90500" providerId="LiveId" clId="{171E5F89-EB46-46D4-8CB4-4534866235CA}" dt="2022-10-17T09:09:05.264" v="7" actId="20577"/>
        <pc:sldMkLst>
          <pc:docMk/>
          <pc:sldMk cId="0" sldId="257"/>
        </pc:sldMkLst>
        <pc:graphicFrameChg chg="modGraphic">
          <ac:chgData name="Uwe Weidner" userId="58af4e7e9cc90500" providerId="LiveId" clId="{171E5F89-EB46-46D4-8CB4-4534866235CA}" dt="2022-10-17T09:09:05.264" v="7" actId="20577"/>
          <ac:graphicFrameMkLst>
            <pc:docMk/>
            <pc:sldMk cId="0" sldId="257"/>
            <ac:graphicFrameMk id="4" creationId="{764259DC-456B-13DE-2A39-81618F2A08DA}"/>
          </ac:graphicFrameMkLst>
        </pc:graphicFrameChg>
      </pc:sldChg>
      <pc:sldChg chg="modSp mod">
        <pc:chgData name="Uwe Weidner" userId="58af4e7e9cc90500" providerId="LiveId" clId="{171E5F89-EB46-46D4-8CB4-4534866235CA}" dt="2022-10-17T09:09:34.970" v="27" actId="20577"/>
        <pc:sldMkLst>
          <pc:docMk/>
          <pc:sldMk cId="0" sldId="260"/>
        </pc:sldMkLst>
        <pc:graphicFrameChg chg="modGraphic">
          <ac:chgData name="Uwe Weidner" userId="58af4e7e9cc90500" providerId="LiveId" clId="{171E5F89-EB46-46D4-8CB4-4534866235CA}" dt="2022-10-17T09:09:34.970" v="27" actId="20577"/>
          <ac:graphicFrameMkLst>
            <pc:docMk/>
            <pc:sldMk cId="0" sldId="260"/>
            <ac:graphicFrameMk id="19" creationId="{0F394770-5153-4E48-5498-0C55ED16F07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B6F079C7-F934-0CA8-8BB9-55DA5D3C57E4}"/>
              </a:ext>
            </a:extLst>
          </p:cNvPr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135DE27-A8A7-D2D2-764A-DFE03A246E6A}"/>
              </a:ext>
            </a:extLst>
          </p:cNvPr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C6209AA-9D98-33FB-7881-50157CFFAB46}"/>
              </a:ext>
            </a:extLst>
          </p:cNvPr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5" name="Datumsplatzhalter 27">
            <a:extLst>
              <a:ext uri="{FF2B5EF4-FFF2-40B4-BE49-F238E27FC236}">
                <a16:creationId xmlns:a16="http://schemas.microsoft.com/office/drawing/2014/main" id="{AA31A028-04FB-3124-ED4B-F40CDB3A52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36ED0D1-8D5D-4B77-94DE-AEE0BB334AAB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6" name="Fußzeilenplatzhalter 16">
            <a:extLst>
              <a:ext uri="{FF2B5EF4-FFF2-40B4-BE49-F238E27FC236}">
                <a16:creationId xmlns:a16="http://schemas.microsoft.com/office/drawing/2014/main" id="{A7D7DAAF-F572-991B-BDBC-A73E1C8BE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28">
            <a:extLst>
              <a:ext uri="{FF2B5EF4-FFF2-40B4-BE49-F238E27FC236}">
                <a16:creationId xmlns:a16="http://schemas.microsoft.com/office/drawing/2014/main" id="{1F7137CD-44E8-4B93-7DF2-51F88B33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B4BAB6-3A99-400D-8401-A29A21EA63E6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3976312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094C7F77-E7AF-E02B-4597-A191C0BDA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1C24-4601-4F50-B87F-3DD0F030DF90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DD3A7C3F-E2CD-9DED-A4FF-C847CA196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F093F537-4BCA-E141-2F25-36D6A003E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04BA9-C338-492C-B71F-EB2990A7BACB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876784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597AEF4-E18F-B74D-4F6F-671BD3B42167}"/>
              </a:ext>
            </a:extLst>
          </p:cNvPr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B736828-BB2A-AB24-E5DF-DB45B10770A4}"/>
              </a:ext>
            </a:extLst>
          </p:cNvPr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315944F-5A1C-4D58-87B2-9E6A98FEA2D2}"/>
              </a:ext>
            </a:extLst>
          </p:cNvPr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1CAC1DDD-D73B-DD9C-E1A4-297656546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595D7-A74B-4A41-81D2-43B2D463D369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277AECAE-9F5A-91E2-2074-B6B23F59D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42E1FD17-05CE-23CA-E08B-E25D85F93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B44AC85A-53DA-40FE-B42B-0C09989D7C87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578543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BB6EDCD7-88AD-DCD2-1EEC-CFA451FF4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8123-49C6-4D7D-B47D-6E2FBCE86828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527E948D-EB1F-5719-3B56-0F801F24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69CF885A-FD04-A107-FAF5-E5DF456A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87A62-034F-4767-8297-6C9FDD446F6B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20816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ECF0213D-A224-6F2F-3E8E-4A3321AB4D2D}"/>
              </a:ext>
            </a:extLst>
          </p:cNvPr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D1E9B54-58DE-2DEC-C3AB-88C235A42912}"/>
              </a:ext>
            </a:extLst>
          </p:cNvPr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89D9216-E561-B8F3-35C5-BA6019278A0F}"/>
              </a:ext>
            </a:extLst>
          </p:cNvPr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7" name="Datumsplatzhalter 11">
            <a:extLst>
              <a:ext uri="{FF2B5EF4-FFF2-40B4-BE49-F238E27FC236}">
                <a16:creationId xmlns:a16="http://schemas.microsoft.com/office/drawing/2014/main" id="{627EBAE5-6BB0-DBED-E51D-0CD5BA002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67A2B-ED23-478B-8276-0B7B27C10D11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8" name="Foliennummernplatzhalter 12">
            <a:extLst>
              <a:ext uri="{FF2B5EF4-FFF2-40B4-BE49-F238E27FC236}">
                <a16:creationId xmlns:a16="http://schemas.microsoft.com/office/drawing/2014/main" id="{E68DF34F-46AD-1502-0960-DB9943AC49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D2CF65F4-FF02-466C-90F5-F3261FB23C83}" type="slidenum">
              <a:rPr lang="en-US" altLang="de-DE"/>
              <a:pPr/>
              <a:t>‹Nr.›</a:t>
            </a:fld>
            <a:endParaRPr lang="en-US" altLang="de-DE"/>
          </a:p>
        </p:txBody>
      </p:sp>
      <p:sp>
        <p:nvSpPr>
          <p:cNvPr id="9" name="Fußzeilenplatzhalter 13">
            <a:extLst>
              <a:ext uri="{FF2B5EF4-FFF2-40B4-BE49-F238E27FC236}">
                <a16:creationId xmlns:a16="http://schemas.microsoft.com/office/drawing/2014/main" id="{8B15340B-14F5-F577-2648-633625DFB84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996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3" name="Datumsplatzhalter 7">
            <a:extLst>
              <a:ext uri="{FF2B5EF4-FFF2-40B4-BE49-F238E27FC236}">
                <a16:creationId xmlns:a16="http://schemas.microsoft.com/office/drawing/2014/main" id="{AC551A3F-99B0-373A-2547-786EEC50F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069BEBC-6254-4BD7-81A2-7D16635A1E98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4" name="Foliennummernplatzhalter 9">
            <a:extLst>
              <a:ext uri="{FF2B5EF4-FFF2-40B4-BE49-F238E27FC236}">
                <a16:creationId xmlns:a16="http://schemas.microsoft.com/office/drawing/2014/main" id="{07B4D131-227D-2D3F-1ACD-BD6777842E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DF398E-2AEF-4D4C-B468-8B3EC42C5C9D}" type="slidenum">
              <a:rPr lang="en-US" altLang="de-DE"/>
              <a:pPr/>
              <a:t>‹Nr.›</a:t>
            </a:fld>
            <a:endParaRPr lang="en-US" altLang="de-DE"/>
          </a:p>
        </p:txBody>
      </p:sp>
      <p:sp>
        <p:nvSpPr>
          <p:cNvPr id="5" name="Fußzeilenplatzhalter 11">
            <a:extLst>
              <a:ext uri="{FF2B5EF4-FFF2-40B4-BE49-F238E27FC236}">
                <a16:creationId xmlns:a16="http://schemas.microsoft.com/office/drawing/2014/main" id="{E5F0B165-E305-FC75-B724-61DD82D684B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5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3" name="Datumsplatzhalter 9">
            <a:extLst>
              <a:ext uri="{FF2B5EF4-FFF2-40B4-BE49-F238E27FC236}">
                <a16:creationId xmlns:a16="http://schemas.microsoft.com/office/drawing/2014/main" id="{89D35D3F-1E3A-9879-0317-054A54BE8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1569E80-1993-4666-8D9E-11CC8A191958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4" name="Foliennummernplatzhalter 11">
            <a:extLst>
              <a:ext uri="{FF2B5EF4-FFF2-40B4-BE49-F238E27FC236}">
                <a16:creationId xmlns:a16="http://schemas.microsoft.com/office/drawing/2014/main" id="{6EA6BD8C-B5D2-641E-1CAE-8B4058D350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3439C6-E875-4EAF-B986-77FFF682DA94}" type="slidenum">
              <a:rPr lang="en-US" altLang="de-DE"/>
              <a:pPr/>
              <a:t>‹Nr.›</a:t>
            </a:fld>
            <a:endParaRPr lang="en-US" altLang="de-DE"/>
          </a:p>
        </p:txBody>
      </p:sp>
      <p:sp>
        <p:nvSpPr>
          <p:cNvPr id="5" name="Fußzeilenplatzhalter 13">
            <a:extLst>
              <a:ext uri="{FF2B5EF4-FFF2-40B4-BE49-F238E27FC236}">
                <a16:creationId xmlns:a16="http://schemas.microsoft.com/office/drawing/2014/main" id="{60EA3872-3DBF-6057-CB68-3A5C3DB25A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15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13">
            <a:extLst>
              <a:ext uri="{FF2B5EF4-FFF2-40B4-BE49-F238E27FC236}">
                <a16:creationId xmlns:a16="http://schemas.microsoft.com/office/drawing/2014/main" id="{34C9564B-3BC5-6886-7846-A50DDBA2F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D11EB-614B-4C4C-B6DF-E958BD3B99DC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4" name="Fußzeilenplatzhalter 2">
            <a:extLst>
              <a:ext uri="{FF2B5EF4-FFF2-40B4-BE49-F238E27FC236}">
                <a16:creationId xmlns:a16="http://schemas.microsoft.com/office/drawing/2014/main" id="{2D910384-FEB5-958E-8B95-5D710988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22">
            <a:extLst>
              <a:ext uri="{FF2B5EF4-FFF2-40B4-BE49-F238E27FC236}">
                <a16:creationId xmlns:a16="http://schemas.microsoft.com/office/drawing/2014/main" id="{13505718-A3C9-777E-515B-57AB6061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82C90-5BBB-4C41-B66C-4305F907815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56509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03F1076-8430-407F-D5BE-80CBA4EE9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FB432-4CDB-47A0-82A2-09C3B4018D6A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74117BC-E132-1164-49F8-2E1708187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3390E7-94E2-BA11-AF9F-5EAF329A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638BBF-0B9E-4BE1-B538-166C789141BE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97418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13">
            <a:extLst>
              <a:ext uri="{FF2B5EF4-FFF2-40B4-BE49-F238E27FC236}">
                <a16:creationId xmlns:a16="http://schemas.microsoft.com/office/drawing/2014/main" id="{2EA08552-0173-B72A-DA2F-D9971A635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9FF61-0FB0-41D1-A58C-25FA1428279B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7F858557-0600-E528-5DE8-96D55956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22">
            <a:extLst>
              <a:ext uri="{FF2B5EF4-FFF2-40B4-BE49-F238E27FC236}">
                <a16:creationId xmlns:a16="http://schemas.microsoft.com/office/drawing/2014/main" id="{AE674899-2D69-4B7D-784D-E86BAFCF6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257AB-A735-4316-B5DC-571EE05E6204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256198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3974127C-0F33-68E3-5770-06032B85CDE9}"/>
              </a:ext>
            </a:extLst>
          </p:cNvPr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57818DFD-875A-4FD3-B0B0-2AB911F5BD3E}"/>
              </a:ext>
            </a:extLst>
          </p:cNvPr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4CB8A3E-79A5-B6F3-F8FB-5B7A537E8302}"/>
              </a:ext>
            </a:extLst>
          </p:cNvPr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51BFEE7D-76FF-68E2-DCA2-2FE49996A9EE}"/>
              </a:ext>
            </a:extLst>
          </p:cNvPr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9" name="Datumsplatzhalter 11">
            <a:extLst>
              <a:ext uri="{FF2B5EF4-FFF2-40B4-BE49-F238E27FC236}">
                <a16:creationId xmlns:a16="http://schemas.microsoft.com/office/drawing/2014/main" id="{855B3A18-10C9-4AFF-209B-1C28B95DB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E2B8FBB-51B0-4EC4-A6ED-B6C0178A818E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10" name="Foliennummernplatzhalter 12">
            <a:extLst>
              <a:ext uri="{FF2B5EF4-FFF2-40B4-BE49-F238E27FC236}">
                <a16:creationId xmlns:a16="http://schemas.microsoft.com/office/drawing/2014/main" id="{5C55FBF8-3600-9493-0343-DB8B707E5E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F6D9EEF8-605E-446D-8FCD-2856313411F8}" type="slidenum">
              <a:rPr lang="en-US" altLang="de-DE"/>
              <a:pPr/>
              <a:t>‹Nr.›</a:t>
            </a:fld>
            <a:endParaRPr lang="en-US" altLang="de-DE"/>
          </a:p>
        </p:txBody>
      </p:sp>
      <p:sp>
        <p:nvSpPr>
          <p:cNvPr id="11" name="Fußzeilenplatzhalter 13">
            <a:extLst>
              <a:ext uri="{FF2B5EF4-FFF2-40B4-BE49-F238E27FC236}">
                <a16:creationId xmlns:a16="http://schemas.microsoft.com/office/drawing/2014/main" id="{7A3A17D2-1581-334A-942C-00598DB0807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128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21">
            <a:extLst>
              <a:ext uri="{FF2B5EF4-FFF2-40B4-BE49-F238E27FC236}">
                <a16:creationId xmlns:a16="http://schemas.microsoft.com/office/drawing/2014/main" id="{93D6517F-362B-4B96-2FC2-5192830978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  <a:endParaRPr lang="en-US" altLang="de-DE"/>
          </a:p>
        </p:txBody>
      </p:sp>
      <p:sp>
        <p:nvSpPr>
          <p:cNvPr id="1027" name="Textplatzhalter 12">
            <a:extLst>
              <a:ext uri="{FF2B5EF4-FFF2-40B4-BE49-F238E27FC236}">
                <a16:creationId xmlns:a16="http://schemas.microsoft.com/office/drawing/2014/main" id="{3C1CEC9F-4071-86A6-77FD-215E002B1D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  <a:endParaRPr lang="en-US" altLang="de-DE"/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77F94D74-5967-641B-6F04-D1D26B47DC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CDBF98-3A30-4D84-A054-46F8D1904D8B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A9BB5BB-BFA2-1503-B6B7-C6CD60048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E590343-1E44-3176-4861-F27408691AAD}"/>
              </a:ext>
            </a:extLst>
          </p:cNvPr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3FDD84B-451D-85A9-6EF8-8B585E56A34D}"/>
              </a:ext>
            </a:extLst>
          </p:cNvPr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28E52E1-8E99-7F65-9313-5B32F250DE93}"/>
              </a:ext>
            </a:extLst>
          </p:cNvPr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Foliennummernplatzhalter 22">
            <a:extLst>
              <a:ext uri="{FF2B5EF4-FFF2-40B4-BE49-F238E27FC236}">
                <a16:creationId xmlns:a16="http://schemas.microsoft.com/office/drawing/2014/main" id="{E04EAEAE-2921-D54A-B181-41539DC0C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Tw Cen MT" panose="020B0602020104020603" pitchFamily="34" charset="0"/>
              </a:defRPr>
            </a:lvl1pPr>
          </a:lstStyle>
          <a:p>
            <a:fld id="{DDC0C358-4470-47CF-B5C1-8EE82FD17071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34" r:id="rId6"/>
    <p:sldLayoutId id="2147483742" r:id="rId7"/>
    <p:sldLayoutId id="2147483735" r:id="rId8"/>
    <p:sldLayoutId id="2147483743" r:id="rId9"/>
    <p:sldLayoutId id="2147483736" r:id="rId10"/>
    <p:sldLayoutId id="21474837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AF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CF7D28-300C-07A4-C4E1-010B3A695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3286125"/>
            <a:ext cx="6477000" cy="2581275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de-DE" sz="6600" dirty="0">
                <a:solidFill>
                  <a:schemeClr val="accent2">
                    <a:lumMod val="50000"/>
                  </a:schemeClr>
                </a:solidFill>
              </a:rPr>
              <a:t>Grundlagen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br>
              <a:rPr lang="de-DE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für Auswertungen </a:t>
            </a:r>
            <a:br>
              <a:rPr lang="de-DE">
                <a:solidFill>
                  <a:schemeClr val="accent2">
                    <a:lumMod val="50000"/>
                  </a:schemeClr>
                </a:solidFill>
              </a:rPr>
            </a:br>
            <a:r>
              <a:rPr lang="de-DE">
                <a:solidFill>
                  <a:schemeClr val="accent2">
                    <a:lumMod val="50000"/>
                  </a:schemeClr>
                </a:solidFill>
              </a:rPr>
              <a:t>  mit 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SQL und MIS</a:t>
            </a:r>
          </a:p>
        </p:txBody>
      </p:sp>
      <p:sp>
        <p:nvSpPr>
          <p:cNvPr id="10243" name="Untertitel 2">
            <a:extLst>
              <a:ext uri="{FF2B5EF4-FFF2-40B4-BE49-F238E27FC236}">
                <a16:creationId xmlns:a16="http://schemas.microsoft.com/office/drawing/2014/main" id="{E7762C62-FBDA-6105-FF71-919C569C0A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algn="r" eaLnBrk="1" hangingPunct="1"/>
            <a:r>
              <a:rPr lang="de-DE" altLang="de-DE" b="1">
                <a:solidFill>
                  <a:schemeClr val="bg1"/>
                </a:solidFill>
              </a:rPr>
              <a:t>PROSOZ 14plus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>
            <a:extLst>
              <a:ext uri="{FF2B5EF4-FFF2-40B4-BE49-F238E27FC236}">
                <a16:creationId xmlns:a16="http://schemas.microsoft.com/office/drawing/2014/main" id="{AE70DF9F-24C0-375C-DD85-E70D8A969BB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sp>
        <p:nvSpPr>
          <p:cNvPr id="19459" name="Inhaltsplatzhalter 2">
            <a:extLst>
              <a:ext uri="{FF2B5EF4-FFF2-40B4-BE49-F238E27FC236}">
                <a16:creationId xmlns:a16="http://schemas.microsoft.com/office/drawing/2014/main" id="{E24A105B-71B6-67BE-CE02-53326EBDE5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714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2400"/>
              <a:t>Auswertung mehrerer Tabellen – Vorgänge, Personen, Aktionen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2400"/>
          </a:p>
        </p:txBody>
      </p:sp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76E803D3-2094-15D2-DA6B-F0D04E1FD916}"/>
              </a:ext>
            </a:extLst>
          </p:cNvPr>
          <p:cNvGraphicFramePr>
            <a:graphicFrameLocks noGrp="1"/>
          </p:cNvGraphicFramePr>
          <p:nvPr/>
        </p:nvGraphicFramePr>
        <p:xfrm>
          <a:off x="4071938" y="2214563"/>
          <a:ext cx="1714500" cy="1859056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85">
                <a:tc>
                  <a:txBody>
                    <a:bodyPr/>
                    <a:lstStyle/>
                    <a:p>
                      <a:r>
                        <a:rPr lang="de-DE" sz="1000" err="1"/>
                        <a:t>n_adressen</a:t>
                      </a:r>
                      <a:r>
                        <a:rPr lang="de-DE" sz="1000"/>
                        <a:t> a</a:t>
                      </a:r>
                      <a:br>
                        <a:rPr lang="de-DE" sz="1000"/>
                      </a:br>
                      <a:r>
                        <a:rPr lang="de-DE" sz="1000" b="0">
                          <a:solidFill>
                            <a:schemeClr val="tx1"/>
                          </a:solidFill>
                        </a:rPr>
                        <a:t>Adressdaten</a:t>
                      </a:r>
                    </a:p>
                  </a:txBody>
                  <a:tcPr marL="91439" marR="91439" marT="45704" marB="4570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de-DE" sz="1000" err="1"/>
                        <a:t>adressnummer</a:t>
                      </a:r>
                      <a:endParaRPr lang="de-DE" sz="1000"/>
                    </a:p>
                  </a:txBody>
                  <a:tcPr marL="91439" marR="91439" marT="45704" marB="4570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de-DE" sz="1000" b="1" err="1"/>
                        <a:t>nachname</a:t>
                      </a:r>
                      <a:endParaRPr lang="de-DE" sz="1000" b="1"/>
                    </a:p>
                  </a:txBody>
                  <a:tcPr marL="91439" marR="91439" marT="45704" marB="4570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de-DE" sz="1000" b="1" err="1"/>
                        <a:t>vorname</a:t>
                      </a:r>
                      <a:endParaRPr lang="de-DE" sz="1000" b="1"/>
                    </a:p>
                  </a:txBody>
                  <a:tcPr marL="91439" marR="91439" marT="45704" marB="4570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de-DE" sz="1000" err="1"/>
                        <a:t>plz</a:t>
                      </a:r>
                      <a:endParaRPr lang="de-DE" sz="1000"/>
                    </a:p>
                  </a:txBody>
                  <a:tcPr marL="91439" marR="91439" marT="45704" marB="4570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de-DE" sz="1000" err="1"/>
                        <a:t>ort</a:t>
                      </a:r>
                      <a:endParaRPr lang="de-DE" sz="1000"/>
                    </a:p>
                  </a:txBody>
                  <a:tcPr marL="91439" marR="91439" marT="45704" marB="4570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de-DE" sz="1000" err="1"/>
                        <a:t>strasse</a:t>
                      </a:r>
                      <a:endParaRPr lang="de-DE" sz="1000"/>
                    </a:p>
                  </a:txBody>
                  <a:tcPr marL="91439" marR="91439" marT="45704" marB="4570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1" name="Tabelle 20">
            <a:extLst>
              <a:ext uri="{FF2B5EF4-FFF2-40B4-BE49-F238E27FC236}">
                <a16:creationId xmlns:a16="http://schemas.microsoft.com/office/drawing/2014/main" id="{3F253415-F8FB-8DF8-D4C0-2AC6331848A5}"/>
              </a:ext>
            </a:extLst>
          </p:cNvPr>
          <p:cNvGraphicFramePr>
            <a:graphicFrameLocks noGrp="1"/>
          </p:cNvGraphicFramePr>
          <p:nvPr/>
        </p:nvGraphicFramePr>
        <p:xfrm>
          <a:off x="6072188" y="2214563"/>
          <a:ext cx="1357312" cy="1382722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357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66">
                <a:tc>
                  <a:txBody>
                    <a:bodyPr/>
                    <a:lstStyle/>
                    <a:p>
                      <a:r>
                        <a:rPr lang="de-DE" sz="1000" err="1"/>
                        <a:t>n_personendaten</a:t>
                      </a:r>
                      <a:r>
                        <a:rPr lang="de-DE" sz="1000"/>
                        <a:t> p</a:t>
                      </a:r>
                      <a:br>
                        <a:rPr lang="de-DE" sz="1000"/>
                      </a:br>
                      <a:r>
                        <a:rPr lang="de-DE" sz="1000" b="0">
                          <a:solidFill>
                            <a:schemeClr val="tx1"/>
                          </a:solidFill>
                        </a:rPr>
                        <a:t>Personendaten</a:t>
                      </a:r>
                    </a:p>
                  </a:txBody>
                  <a:tcPr marL="91439" marR="91439" marT="45687" marB="4568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637">
                <a:tc>
                  <a:txBody>
                    <a:bodyPr/>
                    <a:lstStyle/>
                    <a:p>
                      <a:r>
                        <a:rPr lang="de-DE" sz="1000" err="1"/>
                        <a:t>zuordnungsnummer</a:t>
                      </a:r>
                      <a:endParaRPr lang="de-DE" sz="1000"/>
                    </a:p>
                  </a:txBody>
                  <a:tcPr marL="91439" marR="91439" marT="45687" marB="4568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637">
                <a:tc>
                  <a:txBody>
                    <a:bodyPr/>
                    <a:lstStyle/>
                    <a:p>
                      <a:r>
                        <a:rPr lang="de-DE" sz="1000" b="1" err="1"/>
                        <a:t>geburtsdatum</a:t>
                      </a:r>
                      <a:endParaRPr lang="de-DE" sz="1000" b="1"/>
                    </a:p>
                  </a:txBody>
                  <a:tcPr marL="91439" marR="91439" marT="45687" marB="4568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637">
                <a:tc>
                  <a:txBody>
                    <a:bodyPr/>
                    <a:lstStyle/>
                    <a:p>
                      <a:r>
                        <a:rPr lang="de-DE" sz="1000" err="1"/>
                        <a:t>nationalitaet</a:t>
                      </a:r>
                      <a:endParaRPr lang="de-DE" sz="1000"/>
                    </a:p>
                  </a:txBody>
                  <a:tcPr marL="91439" marR="91439" marT="45687" marB="4568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637">
                <a:tc>
                  <a:txBody>
                    <a:bodyPr/>
                    <a:lstStyle/>
                    <a:p>
                      <a:r>
                        <a:rPr lang="de-DE" sz="1000" b="1" err="1"/>
                        <a:t>geschlecht</a:t>
                      </a:r>
                      <a:endParaRPr lang="de-DE" sz="1000" b="1"/>
                    </a:p>
                  </a:txBody>
                  <a:tcPr marL="91439" marR="91439" marT="45687" marB="4568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3" name="Tabelle 22">
            <a:extLst>
              <a:ext uri="{FF2B5EF4-FFF2-40B4-BE49-F238E27FC236}">
                <a16:creationId xmlns:a16="http://schemas.microsoft.com/office/drawing/2014/main" id="{50A0660A-E039-121D-9C6F-81FD5AD8C7F1}"/>
              </a:ext>
            </a:extLst>
          </p:cNvPr>
          <p:cNvGraphicFramePr>
            <a:graphicFrameLocks noGrp="1"/>
          </p:cNvGraphicFramePr>
          <p:nvPr/>
        </p:nvGraphicFramePr>
        <p:xfrm>
          <a:off x="2428875" y="2214563"/>
          <a:ext cx="1357313" cy="1382713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381">
                <a:tc>
                  <a:txBody>
                    <a:bodyPr/>
                    <a:lstStyle/>
                    <a:p>
                      <a:r>
                        <a:rPr lang="de-DE" sz="1000" b="1" err="1">
                          <a:solidFill>
                            <a:schemeClr val="bg1"/>
                          </a:solidFill>
                        </a:rPr>
                        <a:t>n_vorgbeteiligte</a:t>
                      </a:r>
                      <a:r>
                        <a:rPr lang="de-DE" sz="1000" b="1" baseline="0">
                          <a:solidFill>
                            <a:schemeClr val="bg1"/>
                          </a:solidFill>
                        </a:rPr>
                        <a:t> b</a:t>
                      </a:r>
                      <a:br>
                        <a:rPr lang="de-DE" sz="1000" b="0" baseline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000" b="0" baseline="0">
                          <a:solidFill>
                            <a:schemeClr val="tx1"/>
                          </a:solidFill>
                        </a:rPr>
                        <a:t>Vorgangsbeteiligte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583">
                <a:tc>
                  <a:txBody>
                    <a:bodyPr/>
                    <a:lstStyle/>
                    <a:p>
                      <a:r>
                        <a:rPr lang="de-DE" sz="1000" err="1"/>
                        <a:t>vorgang</a:t>
                      </a:r>
                      <a:endParaRPr lang="de-DE" sz="1000"/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583">
                <a:tc>
                  <a:txBody>
                    <a:bodyPr/>
                    <a:lstStyle/>
                    <a:p>
                      <a:r>
                        <a:rPr lang="de-DE" sz="1000" err="1"/>
                        <a:t>adresse</a:t>
                      </a:r>
                      <a:endParaRPr lang="de-DE" sz="1000"/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583">
                <a:tc>
                  <a:txBody>
                    <a:bodyPr/>
                    <a:lstStyle/>
                    <a:p>
                      <a:r>
                        <a:rPr lang="de-DE" sz="1000" err="1"/>
                        <a:t>beteiligtennummer</a:t>
                      </a:r>
                      <a:endParaRPr lang="de-DE" sz="1000"/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583">
                <a:tc>
                  <a:txBody>
                    <a:bodyPr/>
                    <a:lstStyle/>
                    <a:p>
                      <a:r>
                        <a:rPr lang="de-DE" sz="1000"/>
                        <a:t>beteiligtenart </a:t>
                      </a:r>
                      <a:r>
                        <a:rPr lang="de-DE" sz="1000" i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(JM=7)</a:t>
                      </a:r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9491E762-E0CC-C0F8-D31D-ABD309D522CF}"/>
              </a:ext>
            </a:extLst>
          </p:cNvPr>
          <p:cNvGraphicFramePr>
            <a:graphicFrameLocks noGrp="1"/>
          </p:cNvGraphicFramePr>
          <p:nvPr/>
        </p:nvGraphicFramePr>
        <p:xfrm>
          <a:off x="571500" y="2214563"/>
          <a:ext cx="1571625" cy="234651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57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54">
                <a:tc>
                  <a:txBody>
                    <a:bodyPr/>
                    <a:lstStyle/>
                    <a:p>
                      <a:r>
                        <a:rPr lang="de-DE" sz="1000"/>
                        <a:t>n_vorgang v</a:t>
                      </a:r>
                      <a:br>
                        <a:rPr lang="de-DE" sz="1000"/>
                      </a:br>
                      <a:r>
                        <a:rPr lang="de-DE" sz="1000" b="0">
                          <a:solidFill>
                            <a:schemeClr val="tx1"/>
                          </a:solidFill>
                        </a:rPr>
                        <a:t>Kopfdaten der Vorgänge</a:t>
                      </a:r>
                    </a:p>
                  </a:txBody>
                  <a:tcPr marL="91439" marR="91439" marT="45695" marB="4569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771">
                <a:tc>
                  <a:txBody>
                    <a:bodyPr/>
                    <a:lstStyle/>
                    <a:p>
                      <a:r>
                        <a:rPr lang="de-DE" sz="1000"/>
                        <a:t>vorgangsnummer</a:t>
                      </a:r>
                    </a:p>
                  </a:txBody>
                  <a:tcPr marL="91439" marR="91439" marT="45695" marB="4569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771">
                <a:tc>
                  <a:txBody>
                    <a:bodyPr/>
                    <a:lstStyle/>
                    <a:p>
                      <a:r>
                        <a:rPr lang="de-DE" sz="1000" b="1"/>
                        <a:t>bereich</a:t>
                      </a:r>
                    </a:p>
                  </a:txBody>
                  <a:tcPr marL="91439" marR="91439" marT="45695" marB="4569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771">
                <a:tc>
                  <a:txBody>
                    <a:bodyPr/>
                    <a:lstStyle/>
                    <a:p>
                      <a:r>
                        <a:rPr lang="de-DE" sz="1000" b="1"/>
                        <a:t>aktenzeichen</a:t>
                      </a:r>
                    </a:p>
                  </a:txBody>
                  <a:tcPr marL="91439" marR="91439" marT="45695" marB="4569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771">
                <a:tc>
                  <a:txBody>
                    <a:bodyPr/>
                    <a:lstStyle/>
                    <a:p>
                      <a:r>
                        <a:rPr lang="de-DE" sz="1000"/>
                        <a:t>muendelnr_alt</a:t>
                      </a:r>
                    </a:p>
                  </a:txBody>
                  <a:tcPr marL="91439" marR="91439" marT="45695" marB="4569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771">
                <a:tc>
                  <a:txBody>
                    <a:bodyPr/>
                    <a:lstStyle/>
                    <a:p>
                      <a:r>
                        <a:rPr lang="de-DE" sz="1000"/>
                        <a:t>hilfeart_fk</a:t>
                      </a:r>
                    </a:p>
                  </a:txBody>
                  <a:tcPr marL="91439" marR="91439" marT="45695" marB="4569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771">
                <a:tc>
                  <a:txBody>
                    <a:bodyPr/>
                    <a:lstStyle/>
                    <a:p>
                      <a:r>
                        <a:rPr lang="de-DE" sz="1000" b="1"/>
                        <a:t>beginnvorgang</a:t>
                      </a:r>
                    </a:p>
                  </a:txBody>
                  <a:tcPr marL="91439" marR="91439" marT="45695" marB="4569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771">
                <a:tc>
                  <a:txBody>
                    <a:bodyPr/>
                    <a:lstStyle/>
                    <a:p>
                      <a:r>
                        <a:rPr lang="de-DE" sz="1000" b="1"/>
                        <a:t>endevorgang</a:t>
                      </a:r>
                    </a:p>
                  </a:txBody>
                  <a:tcPr marL="91439" marR="91439" marT="45695" marB="4569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771">
                <a:tc>
                  <a:txBody>
                    <a:bodyPr/>
                    <a:lstStyle/>
                    <a:p>
                      <a:r>
                        <a:rPr lang="de-DE" sz="1000"/>
                        <a:t>statbezirk</a:t>
                      </a:r>
                    </a:p>
                  </a:txBody>
                  <a:tcPr marL="91439" marR="91439" marT="45695" marB="4569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id="{9472EC97-FE22-9783-297F-FEF45675B330}"/>
              </a:ext>
            </a:extLst>
          </p:cNvPr>
          <p:cNvGraphicFramePr>
            <a:graphicFrameLocks noGrp="1"/>
          </p:cNvGraphicFramePr>
          <p:nvPr/>
        </p:nvGraphicFramePr>
        <p:xfrm>
          <a:off x="571500" y="4714875"/>
          <a:ext cx="1571625" cy="88901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57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96">
                <a:tc>
                  <a:txBody>
                    <a:bodyPr/>
                    <a:lstStyle/>
                    <a:p>
                      <a:r>
                        <a:rPr lang="de-DE" sz="1000" b="1">
                          <a:solidFill>
                            <a:schemeClr val="bg1"/>
                          </a:solidFill>
                        </a:rPr>
                        <a:t>n_statbezirkext x</a:t>
                      </a:r>
                      <a:br>
                        <a:rPr lang="de-DE" sz="1000" b="0" baseline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000" b="0" baseline="0">
                          <a:solidFill>
                            <a:schemeClr val="tx1"/>
                          </a:solidFill>
                        </a:rPr>
                        <a:t>Zuordnung Stat.Bezirk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3" marB="4570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402">
                <a:tc>
                  <a:txBody>
                    <a:bodyPr/>
                    <a:lstStyle/>
                    <a:p>
                      <a:r>
                        <a:rPr lang="de-DE" sz="1000"/>
                        <a:t>bezirkid</a:t>
                      </a:r>
                    </a:p>
                  </a:txBody>
                  <a:tcPr marL="91439" marR="91439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402">
                <a:tc>
                  <a:txBody>
                    <a:bodyPr/>
                    <a:lstStyle/>
                    <a:p>
                      <a:r>
                        <a:rPr lang="de-DE" sz="1000"/>
                        <a:t>lnr</a:t>
                      </a:r>
                    </a:p>
                  </a:txBody>
                  <a:tcPr marL="91439" marR="91439" marT="45703" marB="457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96F5EDE4-9219-773E-E4A1-C3A2A53DD6F6}"/>
              </a:ext>
            </a:extLst>
          </p:cNvPr>
          <p:cNvGraphicFramePr>
            <a:graphicFrameLocks noGrp="1"/>
          </p:cNvGraphicFramePr>
          <p:nvPr/>
        </p:nvGraphicFramePr>
        <p:xfrm>
          <a:off x="571500" y="5786438"/>
          <a:ext cx="1571625" cy="88901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57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96">
                <a:tc>
                  <a:txBody>
                    <a:bodyPr/>
                    <a:lstStyle/>
                    <a:p>
                      <a:r>
                        <a:rPr lang="de-DE" sz="1000" b="1">
                          <a:solidFill>
                            <a:schemeClr val="bg1"/>
                          </a:solidFill>
                        </a:rPr>
                        <a:t>stat_bezirk s</a:t>
                      </a:r>
                      <a:br>
                        <a:rPr lang="de-DE" sz="1000" b="1">
                          <a:solidFill>
                            <a:schemeClr val="bg1"/>
                          </a:solidFill>
                        </a:rPr>
                      </a:br>
                      <a:r>
                        <a:rPr lang="de-DE" sz="1000" b="0" baseline="0">
                          <a:solidFill>
                            <a:schemeClr val="tx1"/>
                          </a:solidFill>
                        </a:rPr>
                        <a:t>Statistische Bezirke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3" marB="4570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402">
                <a:tc>
                  <a:txBody>
                    <a:bodyPr/>
                    <a:lstStyle/>
                    <a:p>
                      <a:r>
                        <a:rPr lang="de-DE" sz="1000"/>
                        <a:t>lnr</a:t>
                      </a:r>
                    </a:p>
                  </a:txBody>
                  <a:tcPr marL="91439" marR="91439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402">
                <a:tc>
                  <a:txBody>
                    <a:bodyPr/>
                    <a:lstStyle/>
                    <a:p>
                      <a:r>
                        <a:rPr lang="de-DE" sz="1000" b="1"/>
                        <a:t>bezirk</a:t>
                      </a:r>
                    </a:p>
                  </a:txBody>
                  <a:tcPr marL="91439" marR="91439" marT="45703" marB="457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id="{6790D648-44E3-1F97-FB6E-0CE780361511}"/>
              </a:ext>
            </a:extLst>
          </p:cNvPr>
          <p:cNvGraphicFramePr>
            <a:graphicFrameLocks noGrp="1"/>
          </p:cNvGraphicFramePr>
          <p:nvPr/>
        </p:nvGraphicFramePr>
        <p:xfrm>
          <a:off x="2428875" y="3943350"/>
          <a:ext cx="1357313" cy="1135077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55">
                <a:tc>
                  <a:txBody>
                    <a:bodyPr/>
                    <a:lstStyle/>
                    <a:p>
                      <a:r>
                        <a:rPr lang="de-DE" sz="1000" b="1">
                          <a:solidFill>
                            <a:schemeClr val="bg1"/>
                          </a:solidFill>
                        </a:rPr>
                        <a:t>n_vorgmassnahme h</a:t>
                      </a:r>
                      <a:br>
                        <a:rPr lang="de-DE" sz="1000" b="0" baseline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000" b="0" baseline="0">
                          <a:solidFill>
                            <a:schemeClr val="tx1"/>
                          </a:solidFill>
                        </a:rPr>
                        <a:t>Aktionen im Vorgang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303">
                <a:tc>
                  <a:txBody>
                    <a:bodyPr/>
                    <a:lstStyle/>
                    <a:p>
                      <a:r>
                        <a:rPr lang="de-DE" sz="1000" err="1"/>
                        <a:t>vorgang</a:t>
                      </a:r>
                      <a:endParaRPr lang="de-DE" sz="1000"/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303">
                <a:tc>
                  <a:txBody>
                    <a:bodyPr/>
                    <a:lstStyle/>
                    <a:p>
                      <a:r>
                        <a:rPr lang="de-DE" sz="1000"/>
                        <a:t>massnart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303">
                <a:tc>
                  <a:txBody>
                    <a:bodyPr/>
                    <a:lstStyle/>
                    <a:p>
                      <a:r>
                        <a:rPr lang="de-DE" sz="1000"/>
                        <a:t>massnahme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1DC792EB-DB2D-C7F3-30C7-BF8602B0D7FF}"/>
              </a:ext>
            </a:extLst>
          </p:cNvPr>
          <p:cNvGraphicFramePr>
            <a:graphicFrameLocks noGrp="1"/>
          </p:cNvGraphicFramePr>
          <p:nvPr/>
        </p:nvGraphicFramePr>
        <p:xfrm>
          <a:off x="6091238" y="3714750"/>
          <a:ext cx="1328737" cy="1382713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328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381">
                <a:tc>
                  <a:txBody>
                    <a:bodyPr/>
                    <a:lstStyle/>
                    <a:p>
                      <a:r>
                        <a:rPr lang="de-DE" sz="1000" b="1">
                          <a:solidFill>
                            <a:schemeClr val="bg1"/>
                          </a:solidFill>
                        </a:rPr>
                        <a:t>n_massnahme m</a:t>
                      </a:r>
                      <a:br>
                        <a:rPr lang="de-DE" sz="1000" b="0" baseline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000" b="0" baseline="0">
                          <a:solidFill>
                            <a:schemeClr val="tx1"/>
                          </a:solidFill>
                        </a:rPr>
                        <a:t>Daten der Aktion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583">
                <a:tc>
                  <a:txBody>
                    <a:bodyPr/>
                    <a:lstStyle/>
                    <a:p>
                      <a:r>
                        <a:rPr lang="de-DE" sz="1000"/>
                        <a:t>massnart</a:t>
                      </a:r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5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massnahmennummer</a:t>
                      </a:r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583">
                <a:tc>
                  <a:txBody>
                    <a:bodyPr/>
                    <a:lstStyle/>
                    <a:p>
                      <a:r>
                        <a:rPr lang="de-DE" sz="1000" b="1"/>
                        <a:t>vondatum</a:t>
                      </a:r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583">
                <a:tc>
                  <a:txBody>
                    <a:bodyPr/>
                    <a:lstStyle/>
                    <a:p>
                      <a:r>
                        <a:rPr lang="de-DE" sz="1000" b="1"/>
                        <a:t>bisdatum</a:t>
                      </a:r>
                    </a:p>
                  </a:txBody>
                  <a:tcPr marL="91439" marR="91439" marT="45736" marB="4573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0" name="Tabelle 19">
            <a:extLst>
              <a:ext uri="{FF2B5EF4-FFF2-40B4-BE49-F238E27FC236}">
                <a16:creationId xmlns:a16="http://schemas.microsoft.com/office/drawing/2014/main" id="{03F08631-77E7-B64C-866C-EB51F26D3F74}"/>
              </a:ext>
            </a:extLst>
          </p:cNvPr>
          <p:cNvGraphicFramePr>
            <a:graphicFrameLocks noGrp="1"/>
          </p:cNvGraphicFramePr>
          <p:nvPr/>
        </p:nvGraphicFramePr>
        <p:xfrm>
          <a:off x="4071938" y="4214813"/>
          <a:ext cx="1714500" cy="88901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96">
                <a:tc>
                  <a:txBody>
                    <a:bodyPr/>
                    <a:lstStyle/>
                    <a:p>
                      <a:r>
                        <a:rPr lang="de-DE" sz="1000" b="1">
                          <a:solidFill>
                            <a:schemeClr val="bg1"/>
                          </a:solidFill>
                        </a:rPr>
                        <a:t>n_massnarten r</a:t>
                      </a:r>
                      <a:br>
                        <a:rPr lang="de-DE" sz="1000" b="0" baseline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000" b="0" baseline="0">
                          <a:solidFill>
                            <a:schemeClr val="tx1"/>
                          </a:solidFill>
                        </a:rPr>
                        <a:t>Alle Aktionen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3" marB="4570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402">
                <a:tc>
                  <a:txBody>
                    <a:bodyPr/>
                    <a:lstStyle/>
                    <a:p>
                      <a:r>
                        <a:rPr lang="de-DE" sz="1000"/>
                        <a:t>massnart</a:t>
                      </a:r>
                    </a:p>
                  </a:txBody>
                  <a:tcPr marL="91439" marR="91439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402">
                <a:tc>
                  <a:txBody>
                    <a:bodyPr/>
                    <a:lstStyle/>
                    <a:p>
                      <a:r>
                        <a:rPr lang="de-DE" sz="1000" b="1"/>
                        <a:t>bezeichnung</a:t>
                      </a:r>
                    </a:p>
                  </a:txBody>
                  <a:tcPr marL="91439" marR="91439" marT="45703" marB="457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" name="Tabelle 23">
            <a:extLst>
              <a:ext uri="{FF2B5EF4-FFF2-40B4-BE49-F238E27FC236}">
                <a16:creationId xmlns:a16="http://schemas.microsoft.com/office/drawing/2014/main" id="{5FEBBE38-37DC-B470-9342-F68D33EC4CD9}"/>
              </a:ext>
            </a:extLst>
          </p:cNvPr>
          <p:cNvGraphicFramePr>
            <a:graphicFrameLocks noGrp="1"/>
          </p:cNvGraphicFramePr>
          <p:nvPr/>
        </p:nvGraphicFramePr>
        <p:xfrm>
          <a:off x="7681913" y="2214563"/>
          <a:ext cx="1357312" cy="1136649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357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330">
                <a:tc>
                  <a:txBody>
                    <a:bodyPr/>
                    <a:lstStyle/>
                    <a:p>
                      <a:r>
                        <a:rPr lang="de-DE" sz="1000"/>
                        <a:t>land</a:t>
                      </a:r>
                      <a:r>
                        <a:rPr lang="de-DE" sz="1000" baseline="0"/>
                        <a:t> l</a:t>
                      </a:r>
                      <a:br>
                        <a:rPr lang="de-DE" sz="1000"/>
                      </a:br>
                      <a:r>
                        <a:rPr lang="de-DE" sz="1000" b="0">
                          <a:solidFill>
                            <a:schemeClr val="tx1"/>
                          </a:solidFill>
                        </a:rPr>
                        <a:t>Staatsangehörigkeiten</a:t>
                      </a: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95">
                <a:tc>
                  <a:txBody>
                    <a:bodyPr/>
                    <a:lstStyle/>
                    <a:p>
                      <a:r>
                        <a:rPr lang="de-DE" sz="1000"/>
                        <a:t>lns</a:t>
                      </a: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895">
                <a:tc>
                  <a:txBody>
                    <a:bodyPr/>
                    <a:lstStyle/>
                    <a:p>
                      <a:r>
                        <a:rPr lang="de-DE" sz="1000"/>
                        <a:t>lbp</a:t>
                      </a: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529">
                <a:tc>
                  <a:txBody>
                    <a:bodyPr/>
                    <a:lstStyle/>
                    <a:p>
                      <a:r>
                        <a:rPr lang="de-DE" sz="1000" b="1"/>
                        <a:t>nb</a:t>
                      </a: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6" name="Tabelle 25">
            <a:extLst>
              <a:ext uri="{FF2B5EF4-FFF2-40B4-BE49-F238E27FC236}">
                <a16:creationId xmlns:a16="http://schemas.microsoft.com/office/drawing/2014/main" id="{2AE70111-29E4-11B5-B040-961B6077266A}"/>
              </a:ext>
            </a:extLst>
          </p:cNvPr>
          <p:cNvGraphicFramePr>
            <a:graphicFrameLocks noGrp="1"/>
          </p:cNvGraphicFramePr>
          <p:nvPr/>
        </p:nvGraphicFramePr>
        <p:xfrm>
          <a:off x="2428875" y="5462588"/>
          <a:ext cx="1357313" cy="1135074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357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55">
                <a:tc>
                  <a:txBody>
                    <a:bodyPr/>
                    <a:lstStyle/>
                    <a:p>
                      <a:r>
                        <a:rPr lang="de-DE" sz="1000" b="1">
                          <a:solidFill>
                            <a:schemeClr val="bg1"/>
                          </a:solidFill>
                        </a:rPr>
                        <a:t>n_ersetzungstexte e</a:t>
                      </a:r>
                      <a:br>
                        <a:rPr lang="de-DE" sz="1000" b="0" baseline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000" b="0" baseline="0">
                          <a:solidFill>
                            <a:schemeClr val="tx1"/>
                          </a:solidFill>
                        </a:rPr>
                        <a:t>Name des Bausteins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302">
                <a:tc>
                  <a:txBody>
                    <a:bodyPr/>
                    <a:lstStyle/>
                    <a:p>
                      <a:r>
                        <a:rPr lang="de-DE" sz="1000" b="1"/>
                        <a:t>lokal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302">
                <a:tc>
                  <a:txBody>
                    <a:bodyPr/>
                    <a:lstStyle/>
                    <a:p>
                      <a:r>
                        <a:rPr lang="de-DE" sz="1000"/>
                        <a:t>massnart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302">
                <a:tc>
                  <a:txBody>
                    <a:bodyPr/>
                    <a:lstStyle/>
                    <a:p>
                      <a:r>
                        <a:rPr lang="de-DE" sz="1000" b="0"/>
                        <a:t>absid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7" name="Tabelle 26">
            <a:extLst>
              <a:ext uri="{FF2B5EF4-FFF2-40B4-BE49-F238E27FC236}">
                <a16:creationId xmlns:a16="http://schemas.microsoft.com/office/drawing/2014/main" id="{3AA0A43A-6C36-5C67-8FB1-02BCA86DBA6C}"/>
              </a:ext>
            </a:extLst>
          </p:cNvPr>
          <p:cNvGraphicFramePr>
            <a:graphicFrameLocks noGrp="1"/>
          </p:cNvGraphicFramePr>
          <p:nvPr/>
        </p:nvGraphicFramePr>
        <p:xfrm>
          <a:off x="6357938" y="5457825"/>
          <a:ext cx="1714500" cy="1135077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55">
                <a:tc>
                  <a:txBody>
                    <a:bodyPr/>
                    <a:lstStyle/>
                    <a:p>
                      <a:r>
                        <a:rPr lang="de-DE" sz="1000" b="1">
                          <a:solidFill>
                            <a:schemeClr val="bg1"/>
                          </a:solidFill>
                        </a:rPr>
                        <a:t>n_hiplantexte t</a:t>
                      </a:r>
                      <a:br>
                        <a:rPr lang="de-DE" sz="1000" b="0" baseline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000" b="0" baseline="0">
                          <a:solidFill>
                            <a:schemeClr val="tx1"/>
                          </a:solidFill>
                        </a:rPr>
                        <a:t>Begriffe im Auswahlbaustein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303">
                <a:tc>
                  <a:txBody>
                    <a:bodyPr/>
                    <a:lstStyle/>
                    <a:p>
                      <a:r>
                        <a:rPr lang="de-DE" sz="1000" b="1"/>
                        <a:t>text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303">
                <a:tc>
                  <a:txBody>
                    <a:bodyPr/>
                    <a:lstStyle/>
                    <a:p>
                      <a:r>
                        <a:rPr lang="de-DE" sz="1000"/>
                        <a:t>lfdnr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303">
                <a:tc>
                  <a:txBody>
                    <a:bodyPr/>
                    <a:lstStyle/>
                    <a:p>
                      <a:r>
                        <a:rPr lang="de-DE" sz="1000" b="0"/>
                        <a:t>absid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8" name="Tabelle 27">
            <a:extLst>
              <a:ext uri="{FF2B5EF4-FFF2-40B4-BE49-F238E27FC236}">
                <a16:creationId xmlns:a16="http://schemas.microsoft.com/office/drawing/2014/main" id="{6B66C1ED-1D0A-C762-FA22-3A7A0722DFA0}"/>
              </a:ext>
            </a:extLst>
          </p:cNvPr>
          <p:cNvGraphicFramePr>
            <a:graphicFrameLocks noGrp="1"/>
          </p:cNvGraphicFramePr>
          <p:nvPr/>
        </p:nvGraphicFramePr>
        <p:xfrm>
          <a:off x="4071938" y="5457825"/>
          <a:ext cx="2000250" cy="1135077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000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155">
                <a:tc>
                  <a:txBody>
                    <a:bodyPr/>
                    <a:lstStyle/>
                    <a:p>
                      <a:r>
                        <a:rPr lang="de-DE" sz="1000" b="1">
                          <a:solidFill>
                            <a:schemeClr val="bg1"/>
                          </a:solidFill>
                        </a:rPr>
                        <a:t>n_hiplanabstxt x</a:t>
                      </a:r>
                      <a:br>
                        <a:rPr lang="de-DE" sz="1000" b="0" baseline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000" b="0" baseline="0">
                          <a:solidFill>
                            <a:schemeClr val="tx1"/>
                          </a:solidFill>
                        </a:rPr>
                        <a:t>Verknüpfung ausgewählter Begriffe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3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/>
                        <a:t>hmasref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303">
                <a:tc>
                  <a:txBody>
                    <a:bodyPr/>
                    <a:lstStyle/>
                    <a:p>
                      <a:r>
                        <a:rPr lang="de-DE" sz="1000"/>
                        <a:t>txtref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303">
                <a:tc>
                  <a:txBody>
                    <a:bodyPr/>
                    <a:lstStyle/>
                    <a:p>
                      <a:r>
                        <a:rPr lang="de-DE" sz="1000" b="0"/>
                        <a:t>absid</a:t>
                      </a:r>
                    </a:p>
                  </a:txBody>
                  <a:tcPr marL="91439" marR="9143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30" name="Gerade Verbindung 29">
            <a:extLst>
              <a:ext uri="{FF2B5EF4-FFF2-40B4-BE49-F238E27FC236}">
                <a16:creationId xmlns:a16="http://schemas.microsoft.com/office/drawing/2014/main" id="{75D97DFD-80EA-CCA3-EA7A-0E92294039D9}"/>
              </a:ext>
            </a:extLst>
          </p:cNvPr>
          <p:cNvCxnSpPr/>
          <p:nvPr/>
        </p:nvCxnSpPr>
        <p:spPr>
          <a:xfrm>
            <a:off x="2143125" y="2714625"/>
            <a:ext cx="285750" cy="158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winkelte Verbindung 31">
            <a:extLst>
              <a:ext uri="{FF2B5EF4-FFF2-40B4-BE49-F238E27FC236}">
                <a16:creationId xmlns:a16="http://schemas.microsoft.com/office/drawing/2014/main" id="{B525A163-58AE-5D3C-3866-61371B3303EE}"/>
              </a:ext>
            </a:extLst>
          </p:cNvPr>
          <p:cNvCxnSpPr/>
          <p:nvPr/>
        </p:nvCxnSpPr>
        <p:spPr>
          <a:xfrm rot="16200000" flipH="1">
            <a:off x="1464469" y="3536156"/>
            <a:ext cx="1785938" cy="142875"/>
          </a:xfrm>
          <a:prstGeom prst="bentConnector3">
            <a:avLst>
              <a:gd name="adj1" fmla="val 99600"/>
            </a:avLst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winkelte Verbindung 34">
            <a:extLst>
              <a:ext uri="{FF2B5EF4-FFF2-40B4-BE49-F238E27FC236}">
                <a16:creationId xmlns:a16="http://schemas.microsoft.com/office/drawing/2014/main" id="{050E507F-A58F-E652-A622-708F2C62C5E1}"/>
              </a:ext>
            </a:extLst>
          </p:cNvPr>
          <p:cNvCxnSpPr/>
          <p:nvPr/>
        </p:nvCxnSpPr>
        <p:spPr>
          <a:xfrm rot="5400000" flipH="1" flipV="1">
            <a:off x="3750470" y="2821781"/>
            <a:ext cx="214312" cy="142875"/>
          </a:xfrm>
          <a:prstGeom prst="bentConnector3">
            <a:avLst>
              <a:gd name="adj1" fmla="val -3333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>
            <a:extLst>
              <a:ext uri="{FF2B5EF4-FFF2-40B4-BE49-F238E27FC236}">
                <a16:creationId xmlns:a16="http://schemas.microsoft.com/office/drawing/2014/main" id="{7B00EBF3-DA92-8C35-48BD-EC35CA4131D7}"/>
              </a:ext>
            </a:extLst>
          </p:cNvPr>
          <p:cNvCxnSpPr/>
          <p:nvPr/>
        </p:nvCxnSpPr>
        <p:spPr>
          <a:xfrm>
            <a:off x="3929063" y="2786063"/>
            <a:ext cx="142875" cy="15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>
            <a:extLst>
              <a:ext uri="{FF2B5EF4-FFF2-40B4-BE49-F238E27FC236}">
                <a16:creationId xmlns:a16="http://schemas.microsoft.com/office/drawing/2014/main" id="{B05AAD46-ABC2-DA22-BC59-B7A9E258FF70}"/>
              </a:ext>
            </a:extLst>
          </p:cNvPr>
          <p:cNvCxnSpPr/>
          <p:nvPr/>
        </p:nvCxnSpPr>
        <p:spPr>
          <a:xfrm>
            <a:off x="5776913" y="2714625"/>
            <a:ext cx="28575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44">
            <a:extLst>
              <a:ext uri="{FF2B5EF4-FFF2-40B4-BE49-F238E27FC236}">
                <a16:creationId xmlns:a16="http://schemas.microsoft.com/office/drawing/2014/main" id="{CE9ECECC-FBD9-4432-A24F-87DDAE0F1648}"/>
              </a:ext>
            </a:extLst>
          </p:cNvPr>
          <p:cNvCxnSpPr/>
          <p:nvPr/>
        </p:nvCxnSpPr>
        <p:spPr>
          <a:xfrm>
            <a:off x="7534275" y="2786063"/>
            <a:ext cx="142875" cy="158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winkelte Verbindung 48">
            <a:extLst>
              <a:ext uri="{FF2B5EF4-FFF2-40B4-BE49-F238E27FC236}">
                <a16:creationId xmlns:a16="http://schemas.microsoft.com/office/drawing/2014/main" id="{D2655C8F-0140-9604-445A-3EB5850FB213}"/>
              </a:ext>
            </a:extLst>
          </p:cNvPr>
          <p:cNvCxnSpPr/>
          <p:nvPr/>
        </p:nvCxnSpPr>
        <p:spPr>
          <a:xfrm rot="5400000">
            <a:off x="7265194" y="2950369"/>
            <a:ext cx="428625" cy="100013"/>
          </a:xfrm>
          <a:prstGeom prst="bentConnector3">
            <a:avLst>
              <a:gd name="adj1" fmla="val 103333"/>
            </a:avLst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winkelte Verbindung 51">
            <a:extLst>
              <a:ext uri="{FF2B5EF4-FFF2-40B4-BE49-F238E27FC236}">
                <a16:creationId xmlns:a16="http://schemas.microsoft.com/office/drawing/2014/main" id="{B0ED8022-124B-DF09-D6EB-192B87B5ECD6}"/>
              </a:ext>
            </a:extLst>
          </p:cNvPr>
          <p:cNvCxnSpPr/>
          <p:nvPr/>
        </p:nvCxnSpPr>
        <p:spPr>
          <a:xfrm rot="5400000">
            <a:off x="72231" y="4715670"/>
            <a:ext cx="784225" cy="214312"/>
          </a:xfrm>
          <a:prstGeom prst="bentConnector3">
            <a:avLst>
              <a:gd name="adj1" fmla="val 253"/>
            </a:avLst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>
            <a:extLst>
              <a:ext uri="{FF2B5EF4-FFF2-40B4-BE49-F238E27FC236}">
                <a16:creationId xmlns:a16="http://schemas.microsoft.com/office/drawing/2014/main" id="{A644242D-9D28-147C-4359-A5B861B7EA3F}"/>
              </a:ext>
            </a:extLst>
          </p:cNvPr>
          <p:cNvCxnSpPr/>
          <p:nvPr/>
        </p:nvCxnSpPr>
        <p:spPr>
          <a:xfrm>
            <a:off x="357188" y="5214938"/>
            <a:ext cx="214312" cy="1587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winkelte Verbindung 57">
            <a:extLst>
              <a:ext uri="{FF2B5EF4-FFF2-40B4-BE49-F238E27FC236}">
                <a16:creationId xmlns:a16="http://schemas.microsoft.com/office/drawing/2014/main" id="{1C73AADD-E439-9545-AA2B-04A82FE61E3A}"/>
              </a:ext>
            </a:extLst>
          </p:cNvPr>
          <p:cNvCxnSpPr/>
          <p:nvPr/>
        </p:nvCxnSpPr>
        <p:spPr>
          <a:xfrm rot="5400000">
            <a:off x="71438" y="5786438"/>
            <a:ext cx="785812" cy="214312"/>
          </a:xfrm>
          <a:prstGeom prst="bentConnector3">
            <a:avLst>
              <a:gd name="adj1" fmla="val 253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58">
            <a:extLst>
              <a:ext uri="{FF2B5EF4-FFF2-40B4-BE49-F238E27FC236}">
                <a16:creationId xmlns:a16="http://schemas.microsoft.com/office/drawing/2014/main" id="{165C86C3-5B00-CDD0-57B7-23F22932EBC8}"/>
              </a:ext>
            </a:extLst>
          </p:cNvPr>
          <p:cNvCxnSpPr/>
          <p:nvPr/>
        </p:nvCxnSpPr>
        <p:spPr>
          <a:xfrm>
            <a:off x="357188" y="6286500"/>
            <a:ext cx="214312" cy="158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winkelte Verbindung 59">
            <a:extLst>
              <a:ext uri="{FF2B5EF4-FFF2-40B4-BE49-F238E27FC236}">
                <a16:creationId xmlns:a16="http://schemas.microsoft.com/office/drawing/2014/main" id="{99DF056D-3C59-DD53-C217-89582DF2C1B3}"/>
              </a:ext>
            </a:extLst>
          </p:cNvPr>
          <p:cNvCxnSpPr/>
          <p:nvPr/>
        </p:nvCxnSpPr>
        <p:spPr>
          <a:xfrm rot="5400000">
            <a:off x="1607344" y="5393531"/>
            <a:ext cx="1500188" cy="142875"/>
          </a:xfrm>
          <a:prstGeom prst="bentConnector3">
            <a:avLst>
              <a:gd name="adj1" fmla="val 477"/>
            </a:avLst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60">
            <a:extLst>
              <a:ext uri="{FF2B5EF4-FFF2-40B4-BE49-F238E27FC236}">
                <a16:creationId xmlns:a16="http://schemas.microsoft.com/office/drawing/2014/main" id="{D66A6EA8-90BE-05BE-F258-4D3089BF4E56}"/>
              </a:ext>
            </a:extLst>
          </p:cNvPr>
          <p:cNvCxnSpPr/>
          <p:nvPr/>
        </p:nvCxnSpPr>
        <p:spPr>
          <a:xfrm>
            <a:off x="2286000" y="6215063"/>
            <a:ext cx="142875" cy="1587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79">
            <a:extLst>
              <a:ext uri="{FF2B5EF4-FFF2-40B4-BE49-F238E27FC236}">
                <a16:creationId xmlns:a16="http://schemas.microsoft.com/office/drawing/2014/main" id="{DBAC6091-A64E-0A1A-9DDE-C7111FD1D8A2}"/>
              </a:ext>
            </a:extLst>
          </p:cNvPr>
          <p:cNvCxnSpPr/>
          <p:nvPr/>
        </p:nvCxnSpPr>
        <p:spPr>
          <a:xfrm>
            <a:off x="3786188" y="4714875"/>
            <a:ext cx="285750" cy="1588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 Verbindung 102">
            <a:extLst>
              <a:ext uri="{FF2B5EF4-FFF2-40B4-BE49-F238E27FC236}">
                <a16:creationId xmlns:a16="http://schemas.microsoft.com/office/drawing/2014/main" id="{D48FD9CA-8EB1-B31B-AA58-2686EED0AACF}"/>
              </a:ext>
            </a:extLst>
          </p:cNvPr>
          <p:cNvCxnSpPr/>
          <p:nvPr/>
        </p:nvCxnSpPr>
        <p:spPr>
          <a:xfrm>
            <a:off x="3786188" y="6472238"/>
            <a:ext cx="285750" cy="1587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 Verbindung 103">
            <a:extLst>
              <a:ext uri="{FF2B5EF4-FFF2-40B4-BE49-F238E27FC236}">
                <a16:creationId xmlns:a16="http://schemas.microsoft.com/office/drawing/2014/main" id="{8DB7B936-D6FD-763D-8A3A-2F9894DAC351}"/>
              </a:ext>
            </a:extLst>
          </p:cNvPr>
          <p:cNvCxnSpPr/>
          <p:nvPr/>
        </p:nvCxnSpPr>
        <p:spPr>
          <a:xfrm>
            <a:off x="6062663" y="6472238"/>
            <a:ext cx="285750" cy="1587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winkelte Verbindung 107">
            <a:extLst>
              <a:ext uri="{FF2B5EF4-FFF2-40B4-BE49-F238E27FC236}">
                <a16:creationId xmlns:a16="http://schemas.microsoft.com/office/drawing/2014/main" id="{2E0915EA-A2AF-836E-9455-A64602E60B4B}"/>
              </a:ext>
            </a:extLst>
          </p:cNvPr>
          <p:cNvCxnSpPr/>
          <p:nvPr/>
        </p:nvCxnSpPr>
        <p:spPr>
          <a:xfrm rot="16200000" flipH="1">
            <a:off x="3679032" y="5036344"/>
            <a:ext cx="357187" cy="142875"/>
          </a:xfrm>
          <a:prstGeom prst="bentConnector3">
            <a:avLst>
              <a:gd name="adj1" fmla="val -3333"/>
            </a:avLst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 Verbindung 110">
            <a:extLst>
              <a:ext uri="{FF2B5EF4-FFF2-40B4-BE49-F238E27FC236}">
                <a16:creationId xmlns:a16="http://schemas.microsoft.com/office/drawing/2014/main" id="{961BEABE-12EA-1B44-6B5B-2A6B168E3D5E}"/>
              </a:ext>
            </a:extLst>
          </p:cNvPr>
          <p:cNvCxnSpPr/>
          <p:nvPr/>
        </p:nvCxnSpPr>
        <p:spPr>
          <a:xfrm>
            <a:off x="3929063" y="6000750"/>
            <a:ext cx="142875" cy="1588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88F404D4-A2F7-74CA-D985-0E2787EB8891}"/>
              </a:ext>
            </a:extLst>
          </p:cNvPr>
          <p:cNvCxnSpPr/>
          <p:nvPr/>
        </p:nvCxnSpPr>
        <p:spPr>
          <a:xfrm>
            <a:off x="3929063" y="5286375"/>
            <a:ext cx="3714750" cy="1588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winkelte Verbindung 113">
            <a:extLst>
              <a:ext uri="{FF2B5EF4-FFF2-40B4-BE49-F238E27FC236}">
                <a16:creationId xmlns:a16="http://schemas.microsoft.com/office/drawing/2014/main" id="{6E192685-FAED-B6E1-EC07-F1A1FA1D97B4}"/>
              </a:ext>
            </a:extLst>
          </p:cNvPr>
          <p:cNvCxnSpPr/>
          <p:nvPr/>
        </p:nvCxnSpPr>
        <p:spPr>
          <a:xfrm rot="16200000" flipH="1">
            <a:off x="7143751" y="4786312"/>
            <a:ext cx="785812" cy="214313"/>
          </a:xfrm>
          <a:prstGeom prst="bentConnector3">
            <a:avLst>
              <a:gd name="adj1" fmla="val 303"/>
            </a:avLst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Gerade Verbindung 117">
            <a:extLst>
              <a:ext uri="{FF2B5EF4-FFF2-40B4-BE49-F238E27FC236}">
                <a16:creationId xmlns:a16="http://schemas.microsoft.com/office/drawing/2014/main" id="{D60C4DBD-14D1-421B-5D36-A869ED44B449}"/>
              </a:ext>
            </a:extLst>
          </p:cNvPr>
          <p:cNvCxnSpPr/>
          <p:nvPr/>
        </p:nvCxnSpPr>
        <p:spPr>
          <a:xfrm>
            <a:off x="6062663" y="6215063"/>
            <a:ext cx="285750" cy="1587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Gewinkelte Verbindung 126">
            <a:extLst>
              <a:ext uri="{FF2B5EF4-FFF2-40B4-BE49-F238E27FC236}">
                <a16:creationId xmlns:a16="http://schemas.microsoft.com/office/drawing/2014/main" id="{75EEC621-B3AC-1EB5-BB49-44A65E569158}"/>
              </a:ext>
            </a:extLst>
          </p:cNvPr>
          <p:cNvCxnSpPr/>
          <p:nvPr/>
        </p:nvCxnSpPr>
        <p:spPr>
          <a:xfrm rot="5400000">
            <a:off x="5750720" y="4393406"/>
            <a:ext cx="500062" cy="142875"/>
          </a:xfrm>
          <a:prstGeom prst="bentConnector3">
            <a:avLst>
              <a:gd name="adj1" fmla="val -1428"/>
            </a:avLst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 Verbindung 133">
            <a:extLst>
              <a:ext uri="{FF2B5EF4-FFF2-40B4-BE49-F238E27FC236}">
                <a16:creationId xmlns:a16="http://schemas.microsoft.com/office/drawing/2014/main" id="{C9BCFC4E-8C59-1FFA-70CE-0F0D09236F74}"/>
              </a:ext>
            </a:extLst>
          </p:cNvPr>
          <p:cNvCxnSpPr/>
          <p:nvPr/>
        </p:nvCxnSpPr>
        <p:spPr>
          <a:xfrm>
            <a:off x="5786438" y="4714875"/>
            <a:ext cx="142875" cy="1588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Gerade Verbindung 144">
            <a:extLst>
              <a:ext uri="{FF2B5EF4-FFF2-40B4-BE49-F238E27FC236}">
                <a16:creationId xmlns:a16="http://schemas.microsoft.com/office/drawing/2014/main" id="{5F1923CE-61AF-EA69-63CB-B5DB428A5616}"/>
              </a:ext>
            </a:extLst>
          </p:cNvPr>
          <p:cNvCxnSpPr/>
          <p:nvPr/>
        </p:nvCxnSpPr>
        <p:spPr>
          <a:xfrm rot="5400000" flipH="1" flipV="1">
            <a:off x="3571081" y="5644357"/>
            <a:ext cx="714375" cy="1588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>
            <a:extLst>
              <a:ext uri="{FF2B5EF4-FFF2-40B4-BE49-F238E27FC236}">
                <a16:creationId xmlns:a16="http://schemas.microsoft.com/office/drawing/2014/main" id="{41118BF2-629E-F7C7-F364-A3802BFC5C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sp>
        <p:nvSpPr>
          <p:cNvPr id="20483" name="Textfeld 40">
            <a:extLst>
              <a:ext uri="{FF2B5EF4-FFF2-40B4-BE49-F238E27FC236}">
                <a16:creationId xmlns:a16="http://schemas.microsoft.com/office/drawing/2014/main" id="{CC38F1C5-C283-EAE6-99D3-F3F8A0945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2214563"/>
            <a:ext cx="7808912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v.bereich, </a:t>
            </a:r>
            <a:b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   v.aktenzeichen, </a:t>
            </a:r>
            <a:b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   a.nachname, </a:t>
            </a:r>
            <a:b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   a.ort, </a:t>
            </a:r>
            <a:b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   p.geburtsdatum, </a:t>
            </a:r>
            <a:b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   l.nb,</a:t>
            </a:r>
            <a:b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   r.bezeichnung, </a:t>
            </a:r>
            <a:b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   m.vondatum, </a:t>
            </a:r>
            <a:b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   m.bisdatum</a:t>
            </a:r>
          </a:p>
          <a:p>
            <a:pPr eaLnBrk="1" hangingPunct="1"/>
            <a:endParaRPr lang="de-DE" altLang="de-DE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n_vorgang v, n_vorgbeteiligte b, n_adressen a, n_personendaten p, land l,</a:t>
            </a:r>
            <a:b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   n_vorgmassnahme h, n_massnahme m, n_massnarten r</a:t>
            </a:r>
          </a:p>
          <a:p>
            <a:pPr eaLnBrk="1" hangingPunct="1"/>
            <a:endParaRPr lang="de-DE" altLang="de-DE" sz="120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v.vorgangsnummer = b.vorgang </a:t>
            </a: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b.adresse = a.adressnummer</a:t>
            </a: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b.beteiligtenart = 7</a:t>
            </a: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     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a.adressnummer = p.zuordnungsnummer</a:t>
            </a: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p.nationalitaet = l.lns</a:t>
            </a: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v.vorgangsnummer = h.vorgang</a:t>
            </a: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h.massnahme = m.massnahmennummer</a:t>
            </a: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      m.massnart = r.massnart</a:t>
            </a:r>
          </a:p>
          <a:p>
            <a:pPr eaLnBrk="1" hangingPunct="1"/>
            <a:endParaRPr lang="de-DE" altLang="de-DE" sz="1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de-DE" altLang="de-DE" sz="120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de-DE" altLang="de-DE" sz="1200">
                <a:latin typeface="Courier New" panose="02070309020205020404" pitchFamily="49" charset="0"/>
                <a:cs typeface="Courier New" panose="02070309020205020404" pitchFamily="49" charset="0"/>
              </a:rPr>
              <a:t>v.bereich, a.nachname, a.vorname         </a:t>
            </a:r>
          </a:p>
        </p:txBody>
      </p:sp>
      <p:sp>
        <p:nvSpPr>
          <p:cNvPr id="20484" name="Inhaltsplatzhalter 2">
            <a:extLst>
              <a:ext uri="{FF2B5EF4-FFF2-40B4-BE49-F238E27FC236}">
                <a16:creationId xmlns:a16="http://schemas.microsoft.com/office/drawing/2014/main" id="{7B575D68-4377-0511-A3A8-8BC66534A410}"/>
              </a:ext>
            </a:extLst>
          </p:cNvPr>
          <p:cNvSpPr txBox="1">
            <a:spLocks/>
          </p:cNvSpPr>
          <p:nvPr/>
        </p:nvSpPr>
        <p:spPr bwMode="auto">
          <a:xfrm>
            <a:off x="612775" y="1600200"/>
            <a:ext cx="8531225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19088" indent="-3190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de-DE" altLang="de-DE" sz="2400">
                <a:latin typeface="Tw Cen MT" panose="020B0602020104020603" pitchFamily="34" charset="0"/>
              </a:rPr>
              <a:t>Auswertung mehrerer Tabellen – Vorgänge, Personen, Aktionen</a:t>
            </a:r>
          </a:p>
          <a:p>
            <a:pPr eaLnBrk="1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de-DE" altLang="de-DE" sz="2400">
              <a:latin typeface="Tw Cen MT" panose="020B0602020104020603" pitchFamily="34" charset="0"/>
            </a:endParaRPr>
          </a:p>
          <a:p>
            <a:pPr eaLnBrk="1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de-DE" altLang="de-DE" sz="2400"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>
            <a:extLst>
              <a:ext uri="{FF2B5EF4-FFF2-40B4-BE49-F238E27FC236}">
                <a16:creationId xmlns:a16="http://schemas.microsoft.com/office/drawing/2014/main" id="{CA26D915-3BB2-B812-C28C-9DDD8AA5702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38FE6E48-A320-F7C0-E109-CDEF6942CAAE}"/>
              </a:ext>
            </a:extLst>
          </p:cNvPr>
          <p:cNvGraphicFramePr>
            <a:graphicFrameLocks noGrp="1"/>
          </p:cNvGraphicFramePr>
          <p:nvPr/>
        </p:nvGraphicFramePr>
        <p:xfrm>
          <a:off x="571500" y="2357438"/>
          <a:ext cx="8178803" cy="235743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19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72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6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9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5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07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07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65116">
                <a:tc>
                  <a:txBody>
                    <a:bodyPr/>
                    <a:lstStyle/>
                    <a:p>
                      <a:r>
                        <a:rPr lang="de-DE" sz="1000"/>
                        <a:t>bereich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aktenzeichen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nachname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vorname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ort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geburtsdatum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nb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bezeichnung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vondatum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bisdatum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116">
                <a:tc>
                  <a:txBody>
                    <a:bodyPr/>
                    <a:lstStyle/>
                    <a:p>
                      <a:r>
                        <a:rPr lang="de-DE" sz="1000"/>
                        <a:t>1000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51.20-1234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Albrecht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Egon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Almhütte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11.11.1911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deutsch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§ 34 Hilfeplan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05.01.2008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31.07.2008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116">
                <a:tc>
                  <a:txBody>
                    <a:bodyPr/>
                    <a:lstStyle/>
                    <a:p>
                      <a:r>
                        <a:rPr lang="de-DE" sz="1000"/>
                        <a:t>1000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51.20-0815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Lidl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Hans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Kuhdorf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01.04.1999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deutsch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§ 16 Beratung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17.05.2004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974">
                <a:tc>
                  <a:txBody>
                    <a:bodyPr/>
                    <a:lstStyle/>
                    <a:p>
                      <a:r>
                        <a:rPr lang="de-DE" sz="1000"/>
                        <a:t>1010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51.30-4711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Penny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Paul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Kölle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27.03.2002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ivorisch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Buchhaltung</a:t>
                      </a:r>
                      <a:r>
                        <a:rPr lang="de-DE" sz="1000" baseline="0"/>
                        <a:t> BPV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01.04.2002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29.08.2004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116">
                <a:tc>
                  <a:txBody>
                    <a:bodyPr/>
                    <a:lstStyle/>
                    <a:p>
                      <a:r>
                        <a:rPr lang="de-DE" sz="1000"/>
                        <a:t>1020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51.47-xyz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Tengelfrau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Tanja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Neustadt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02.02.2000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deutsch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§ 16</a:t>
                      </a:r>
                      <a:r>
                        <a:rPr lang="de-DE" sz="1000" baseline="0"/>
                        <a:t> Beratung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15.07.2004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/>
                        <a:t>18.12.2005</a:t>
                      </a:r>
                      <a:endParaRPr lang="de-DE" sz="1000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575" name="Inhaltsplatzhalter 2">
            <a:extLst>
              <a:ext uri="{FF2B5EF4-FFF2-40B4-BE49-F238E27FC236}">
                <a16:creationId xmlns:a16="http://schemas.microsoft.com/office/drawing/2014/main" id="{55943DA0-E369-1AD8-9289-8394727049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714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2400"/>
              <a:t>Auswertung mehrerer Tabellen – Vorgänge, Personen, Aktionen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DC6F70DB-6890-749D-0584-CE3FA1477B9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5975449" cy="990600"/>
          </a:xfrm>
        </p:spPr>
        <p:txBody>
          <a:bodyPr/>
          <a:lstStyle/>
          <a:p>
            <a:pPr eaLnBrk="1" hangingPunct="1"/>
            <a:r>
              <a:rPr lang="de-DE" altLang="de-DE" dirty="0"/>
              <a:t>SQL-Grundlagen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7F8377-5A8A-DFB8-9DB0-99A1AAFC3B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/>
              <a:t>Relationale Datenbanken: Mehrere verknüpfte Tabellen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/>
              <a:t>Beispiel: Tabelle n_adressen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764259DC-456B-13DE-2A39-81618F2A0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703367"/>
              </p:ext>
            </p:extLst>
          </p:nvPr>
        </p:nvGraphicFramePr>
        <p:xfrm>
          <a:off x="714375" y="4286250"/>
          <a:ext cx="813276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6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06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5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06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06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adressnummer</a:t>
                      </a:r>
                      <a:endParaRPr lang="de-DE" sz="16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nachname</a:t>
                      </a:r>
                      <a:endParaRPr lang="de-DE" sz="16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vorname</a:t>
                      </a:r>
                      <a:endParaRPr lang="de-DE" sz="16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plz</a:t>
                      </a:r>
                      <a:endParaRPr lang="de-DE" sz="16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ort</a:t>
                      </a:r>
                      <a:endParaRPr lang="de-DE" sz="16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strasse</a:t>
                      </a:r>
                      <a:endParaRPr lang="de-DE" sz="160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/>
                        <a:t>1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Muster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Max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65719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Musterort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Musterweg 1</a:t>
                      </a: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/>
                        <a:t>2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AG Frankfurt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Familiengericht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65929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Frankfurt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 err="1"/>
                        <a:t>Gerichtsstr</a:t>
                      </a:r>
                      <a:r>
                        <a:rPr lang="de-DE" sz="1600"/>
                        <a:t>. 10</a:t>
                      </a: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/>
                        <a:t>3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Tester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Antonia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65830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/>
                        <a:t>Kriftel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600" err="1"/>
                        <a:t>Teststr</a:t>
                      </a:r>
                      <a:r>
                        <a:rPr lang="de-DE" sz="1600"/>
                        <a:t>. 14</a:t>
                      </a: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/>
                        <a:t>usw.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Legende mit Linie 3 4">
            <a:extLst>
              <a:ext uri="{FF2B5EF4-FFF2-40B4-BE49-F238E27FC236}">
                <a16:creationId xmlns:a16="http://schemas.microsoft.com/office/drawing/2014/main" id="{81D77B99-2956-A01D-53F3-2AF7B2111DD4}"/>
              </a:ext>
            </a:extLst>
          </p:cNvPr>
          <p:cNvSpPr/>
          <p:nvPr/>
        </p:nvSpPr>
        <p:spPr>
          <a:xfrm>
            <a:off x="428625" y="3429000"/>
            <a:ext cx="1357313" cy="642938"/>
          </a:xfrm>
          <a:prstGeom prst="borderCallout3">
            <a:avLst>
              <a:gd name="adj1" fmla="val 68828"/>
              <a:gd name="adj2" fmla="val 262"/>
              <a:gd name="adj3" fmla="val 70831"/>
              <a:gd name="adj4" fmla="val -15607"/>
              <a:gd name="adj5" fmla="val 230203"/>
              <a:gd name="adj6" fmla="val -15607"/>
              <a:gd name="adj7" fmla="val 229145"/>
              <a:gd name="adj8" fmla="val 22700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>
                <a:solidFill>
                  <a:schemeClr val="tx2">
                    <a:lumMod val="50000"/>
                  </a:schemeClr>
                </a:solidFill>
              </a:rPr>
              <a:t>Datensätze (Zeilen)</a:t>
            </a:r>
          </a:p>
        </p:txBody>
      </p:sp>
      <p:sp>
        <p:nvSpPr>
          <p:cNvPr id="6" name="Legende mit Linie 3 5">
            <a:extLst>
              <a:ext uri="{FF2B5EF4-FFF2-40B4-BE49-F238E27FC236}">
                <a16:creationId xmlns:a16="http://schemas.microsoft.com/office/drawing/2014/main" id="{C364AB94-5DBF-A5AA-BA9E-66DD7C84F9FA}"/>
              </a:ext>
            </a:extLst>
          </p:cNvPr>
          <p:cNvSpPr/>
          <p:nvPr/>
        </p:nvSpPr>
        <p:spPr>
          <a:xfrm>
            <a:off x="6858000" y="3071813"/>
            <a:ext cx="1428750" cy="714375"/>
          </a:xfrm>
          <a:prstGeom prst="borderCallout3">
            <a:avLst>
              <a:gd name="adj1" fmla="val 18750"/>
              <a:gd name="adj2" fmla="val -220"/>
              <a:gd name="adj3" fmla="val 18750"/>
              <a:gd name="adj4" fmla="val -16667"/>
              <a:gd name="adj5" fmla="val 100000"/>
              <a:gd name="adj6" fmla="val -16667"/>
              <a:gd name="adj7" fmla="val 190484"/>
              <a:gd name="adj8" fmla="val -25460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>
                <a:solidFill>
                  <a:schemeClr val="tx2">
                    <a:lumMod val="50000"/>
                  </a:schemeClr>
                </a:solidFill>
              </a:rPr>
              <a:t>Felder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>
                <a:solidFill>
                  <a:schemeClr val="tx2">
                    <a:lumMod val="50000"/>
                  </a:schemeClr>
                </a:solidFill>
              </a:rPr>
              <a:t>(Spalten)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>
            <a:extLst>
              <a:ext uri="{FF2B5EF4-FFF2-40B4-BE49-F238E27FC236}">
                <a16:creationId xmlns:a16="http://schemas.microsoft.com/office/drawing/2014/main" id="{E161D884-49F4-7F78-AA6F-0707D7253B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1EE8DC-C756-BFC4-D8BB-A887CEAEDC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4958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de-DE"/>
              <a:t>Relationale Datenbanken: Mehrere </a:t>
            </a:r>
            <a:r>
              <a:rPr lang="de-DE" u="sng">
                <a:solidFill>
                  <a:schemeClr val="accent2">
                    <a:lumMod val="50000"/>
                  </a:schemeClr>
                </a:solidFill>
              </a:rPr>
              <a:t>verknüpfte</a:t>
            </a:r>
            <a:r>
              <a:rPr lang="de-DE"/>
              <a:t> Tabellen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de-DE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de-DE"/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57E6DDF6-81AB-3621-F02D-ECAF5D73CC6A}"/>
              </a:ext>
            </a:extLst>
          </p:cNvPr>
          <p:cNvGraphicFramePr>
            <a:graphicFrameLocks noGrp="1"/>
          </p:cNvGraphicFramePr>
          <p:nvPr/>
        </p:nvGraphicFramePr>
        <p:xfrm>
          <a:off x="642938" y="2428875"/>
          <a:ext cx="6648451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4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4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2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56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38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0026">
                <a:tc gridSpan="6">
                  <a:txBody>
                    <a:bodyPr/>
                    <a:lstStyle/>
                    <a:p>
                      <a:r>
                        <a:rPr lang="de-DE" sz="14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n_adressen</a:t>
                      </a:r>
                      <a:endParaRPr lang="de-DE" sz="14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adressnummer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nachname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vorname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plz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ort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strasse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lang="de-DE"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Muster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65719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Musterort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Musterweg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lang="de-DE"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AG Frankfurt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Familiengericht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65929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Frankfurt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Gerichtsstr</a:t>
                      </a:r>
                      <a:r>
                        <a:rPr lang="de-DE" sz="1400"/>
                        <a:t>.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lang="de-DE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Antonia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65830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Kriftel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Teststr</a:t>
                      </a:r>
                      <a:r>
                        <a:rPr lang="de-DE" sz="1400"/>
                        <a:t>. 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lang="de-DE" sz="1400"/>
                        <a:t>usw.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343A115E-8C68-3016-69FD-1D6959421CD0}"/>
              </a:ext>
            </a:extLst>
          </p:cNvPr>
          <p:cNvGraphicFramePr>
            <a:graphicFrameLocks noGrp="1"/>
          </p:cNvGraphicFramePr>
          <p:nvPr/>
        </p:nvGraphicFramePr>
        <p:xfrm>
          <a:off x="3429000" y="4572000"/>
          <a:ext cx="4919663" cy="171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3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77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 gridSpan="4">
                  <a:txBody>
                    <a:bodyPr/>
                    <a:lstStyle/>
                    <a:p>
                      <a:r>
                        <a:rPr lang="de-DE" sz="14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n_personendaten</a:t>
                      </a:r>
                      <a:endParaRPr lang="de-DE" sz="14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44" marR="91444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de-DE" sz="1400" err="1"/>
                        <a:t>zuordnungsnummer</a:t>
                      </a:r>
                      <a:endParaRPr lang="de-DE" sz="1400"/>
                    </a:p>
                  </a:txBody>
                  <a:tcPr marL="91444" marR="9144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geburtsdatum</a:t>
                      </a:r>
                      <a:endParaRPr lang="de-DE" sz="1400"/>
                    </a:p>
                  </a:txBody>
                  <a:tcPr marL="91444" marR="9144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nationalitaet</a:t>
                      </a:r>
                      <a:endParaRPr lang="de-DE" sz="1400"/>
                    </a:p>
                  </a:txBody>
                  <a:tcPr marL="91444" marR="9144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geschlecht</a:t>
                      </a:r>
                      <a:endParaRPr lang="de-DE" sz="1400"/>
                    </a:p>
                  </a:txBody>
                  <a:tcPr marL="91444" marR="91444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de-DE" sz="1400"/>
                        <a:t>1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13.01.1995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1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</a:t>
                      </a: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de-DE" sz="1400"/>
                        <a:t>3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22.01.1999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163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w</a:t>
                      </a: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de-DE" sz="1400"/>
                        <a:t>usw.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2" name="Gewinkelte Verbindung 11">
            <a:extLst>
              <a:ext uri="{FF2B5EF4-FFF2-40B4-BE49-F238E27FC236}">
                <a16:creationId xmlns:a16="http://schemas.microsoft.com/office/drawing/2014/main" id="{D5477B76-045A-9550-BE8E-41F7A781C285}"/>
              </a:ext>
            </a:extLst>
          </p:cNvPr>
          <p:cNvCxnSpPr/>
          <p:nvPr/>
        </p:nvCxnSpPr>
        <p:spPr>
          <a:xfrm>
            <a:off x="571500" y="3216275"/>
            <a:ext cx="2857500" cy="2212975"/>
          </a:xfrm>
          <a:prstGeom prst="bentConnector3">
            <a:avLst>
              <a:gd name="adj1" fmla="val -904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Gewinkelte Verbindung 15">
            <a:extLst>
              <a:ext uri="{FF2B5EF4-FFF2-40B4-BE49-F238E27FC236}">
                <a16:creationId xmlns:a16="http://schemas.microsoft.com/office/drawing/2014/main" id="{56E9EB28-E22E-29C7-AC88-30A15465D318}"/>
              </a:ext>
            </a:extLst>
          </p:cNvPr>
          <p:cNvCxnSpPr/>
          <p:nvPr/>
        </p:nvCxnSpPr>
        <p:spPr>
          <a:xfrm>
            <a:off x="642938" y="3857625"/>
            <a:ext cx="2786062" cy="1928813"/>
          </a:xfrm>
          <a:prstGeom prst="bentConnector3">
            <a:avLst>
              <a:gd name="adj1" fmla="val -7320"/>
            </a:avLst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>
            <a:extLst>
              <a:ext uri="{FF2B5EF4-FFF2-40B4-BE49-F238E27FC236}">
                <a16:creationId xmlns:a16="http://schemas.microsoft.com/office/drawing/2014/main" id="{6730B766-894D-233E-3485-09D0F0FD46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3CF18E-41C3-7AC7-71B8-F6A7E3960F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4958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de-DE"/>
              <a:t>Relationale Datenbanken: Mehrere </a:t>
            </a:r>
            <a:r>
              <a:rPr lang="de-DE" u="sng">
                <a:solidFill>
                  <a:schemeClr val="accent2">
                    <a:lumMod val="50000"/>
                  </a:schemeClr>
                </a:solidFill>
              </a:rPr>
              <a:t>verknüpfte</a:t>
            </a:r>
            <a:r>
              <a:rPr lang="de-DE"/>
              <a:t> Tabellen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de-DE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de-DE"/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6C206BFA-ED81-AA88-4BA6-531947840FA2}"/>
              </a:ext>
            </a:extLst>
          </p:cNvPr>
          <p:cNvGraphicFramePr>
            <a:graphicFrameLocks noGrp="1"/>
          </p:cNvGraphicFramePr>
          <p:nvPr/>
        </p:nvGraphicFramePr>
        <p:xfrm>
          <a:off x="642938" y="2428875"/>
          <a:ext cx="6648451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4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4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2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56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38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0026">
                <a:tc gridSpan="6">
                  <a:txBody>
                    <a:bodyPr/>
                    <a:lstStyle/>
                    <a:p>
                      <a:r>
                        <a:rPr lang="de-DE" sz="14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n_adressen</a:t>
                      </a:r>
                      <a:endParaRPr lang="de-DE" sz="14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adressnummer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nachname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vorname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plz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ort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de-DE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strasse</a:t>
                      </a:r>
                      <a:endParaRPr kumimoji="0" lang="de-DE" sz="14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lang="de-DE" sz="1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Muster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65719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Musterort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Musterweg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lang="de-DE" sz="1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AG Frankfurt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Familiengericht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65929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Frankfurt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Gerichtsstr</a:t>
                      </a:r>
                      <a:r>
                        <a:rPr lang="de-DE" sz="1400"/>
                        <a:t>.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lang="de-DE" sz="1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Antonia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65830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Kriftel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Teststr</a:t>
                      </a:r>
                      <a:r>
                        <a:rPr lang="de-DE" sz="1400"/>
                        <a:t>. 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6">
                <a:tc>
                  <a:txBody>
                    <a:bodyPr/>
                    <a:lstStyle/>
                    <a:p>
                      <a:r>
                        <a:rPr lang="de-DE" sz="1400"/>
                        <a:t>usw.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FEC9D1D8-7265-0AE0-A4A2-CDBCA025EF48}"/>
              </a:ext>
            </a:extLst>
          </p:cNvPr>
          <p:cNvGraphicFramePr>
            <a:graphicFrameLocks noGrp="1"/>
          </p:cNvGraphicFramePr>
          <p:nvPr/>
        </p:nvGraphicFramePr>
        <p:xfrm>
          <a:off x="3143250" y="2286000"/>
          <a:ext cx="1785938" cy="2628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704">
                <a:tc>
                  <a:txBody>
                    <a:bodyPr/>
                    <a:lstStyle/>
                    <a:p>
                      <a:r>
                        <a:rPr lang="de-DE" sz="18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n_adressen</a:t>
                      </a:r>
                      <a:endParaRPr lang="de-DE" sz="18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39" marR="91439" marT="45733" marB="45733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adressnummer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nachname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vorname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plz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ort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strasse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5A3E05A8-1FFC-03C1-389C-562F6869D7BA}"/>
              </a:ext>
            </a:extLst>
          </p:cNvPr>
          <p:cNvGraphicFramePr>
            <a:graphicFrameLocks noGrp="1"/>
          </p:cNvGraphicFramePr>
          <p:nvPr/>
        </p:nvGraphicFramePr>
        <p:xfrm>
          <a:off x="3429000" y="4572000"/>
          <a:ext cx="4919663" cy="171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3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2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77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 gridSpan="4">
                  <a:txBody>
                    <a:bodyPr/>
                    <a:lstStyle/>
                    <a:p>
                      <a:r>
                        <a:rPr lang="de-DE" sz="14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n_personendaten</a:t>
                      </a:r>
                      <a:endParaRPr lang="de-DE" sz="14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44" marR="91444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de-DE" sz="1400" err="1"/>
                        <a:t>zuordnungsnummer</a:t>
                      </a:r>
                      <a:endParaRPr lang="de-DE" sz="1400"/>
                    </a:p>
                  </a:txBody>
                  <a:tcPr marL="91444" marR="9144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geburtsdatum</a:t>
                      </a:r>
                      <a:endParaRPr lang="de-DE" sz="1400"/>
                    </a:p>
                  </a:txBody>
                  <a:tcPr marL="91444" marR="9144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nationalitaet</a:t>
                      </a:r>
                      <a:endParaRPr lang="de-DE" sz="1400"/>
                    </a:p>
                  </a:txBody>
                  <a:tcPr marL="91444" marR="91444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geschlecht</a:t>
                      </a:r>
                      <a:endParaRPr lang="de-DE" sz="1400"/>
                    </a:p>
                  </a:txBody>
                  <a:tcPr marL="91444" marR="91444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de-DE" sz="1400"/>
                        <a:t>1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13.01.1995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1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</a:t>
                      </a: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de-DE" sz="1400"/>
                        <a:t>3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22.01.1999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163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w</a:t>
                      </a: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de-DE" sz="1400"/>
                        <a:t>usw.</a:t>
                      </a: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0" name="Gewinkelte Verbindung 9">
            <a:extLst>
              <a:ext uri="{FF2B5EF4-FFF2-40B4-BE49-F238E27FC236}">
                <a16:creationId xmlns:a16="http://schemas.microsoft.com/office/drawing/2014/main" id="{62266AFE-28F0-0E88-4533-A2ADD290E96B}"/>
              </a:ext>
            </a:extLst>
          </p:cNvPr>
          <p:cNvCxnSpPr/>
          <p:nvPr/>
        </p:nvCxnSpPr>
        <p:spPr>
          <a:xfrm>
            <a:off x="571500" y="3216275"/>
            <a:ext cx="2857500" cy="2212975"/>
          </a:xfrm>
          <a:prstGeom prst="bentConnector3">
            <a:avLst>
              <a:gd name="adj1" fmla="val -904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winkelte Verbindung 10">
            <a:extLst>
              <a:ext uri="{FF2B5EF4-FFF2-40B4-BE49-F238E27FC236}">
                <a16:creationId xmlns:a16="http://schemas.microsoft.com/office/drawing/2014/main" id="{F2CD51F8-C789-81BB-F524-AA6C8D0871E7}"/>
              </a:ext>
            </a:extLst>
          </p:cNvPr>
          <p:cNvCxnSpPr/>
          <p:nvPr/>
        </p:nvCxnSpPr>
        <p:spPr>
          <a:xfrm>
            <a:off x="642938" y="3857625"/>
            <a:ext cx="2786062" cy="1928813"/>
          </a:xfrm>
          <a:prstGeom prst="bentConnector3">
            <a:avLst>
              <a:gd name="adj1" fmla="val -7320"/>
            </a:avLst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6F9B492A-2049-FB22-607A-323CEEC8A1B0}"/>
              </a:ext>
            </a:extLst>
          </p:cNvPr>
          <p:cNvGraphicFramePr>
            <a:graphicFrameLocks noGrp="1"/>
          </p:cNvGraphicFramePr>
          <p:nvPr/>
        </p:nvGraphicFramePr>
        <p:xfrm>
          <a:off x="5357813" y="4286250"/>
          <a:ext cx="2071687" cy="1897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680">
                <a:tc>
                  <a:txBody>
                    <a:bodyPr/>
                    <a:lstStyle/>
                    <a:p>
                      <a:r>
                        <a:rPr lang="de-DE" sz="18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n_personendaten</a:t>
                      </a:r>
                      <a:endParaRPr lang="de-DE" sz="18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39" marR="91439" marT="45731" marB="45731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46">
                <a:tc>
                  <a:txBody>
                    <a:bodyPr/>
                    <a:lstStyle/>
                    <a:p>
                      <a:r>
                        <a:rPr lang="de-DE" sz="1800" err="1"/>
                        <a:t>zuordnungsnummer</a:t>
                      </a:r>
                      <a:endParaRPr lang="de-DE" sz="1800"/>
                    </a:p>
                  </a:txBody>
                  <a:tcPr marL="91439" marR="91439" marT="45731" marB="4573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46">
                <a:tc>
                  <a:txBody>
                    <a:bodyPr/>
                    <a:lstStyle/>
                    <a:p>
                      <a:r>
                        <a:rPr lang="de-DE" sz="1800" err="1"/>
                        <a:t>geburtsdatum</a:t>
                      </a:r>
                      <a:endParaRPr lang="de-DE" sz="1800"/>
                    </a:p>
                  </a:txBody>
                  <a:tcPr marL="91439" marR="91439" marT="45731" marB="4573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46">
                <a:tc>
                  <a:txBody>
                    <a:bodyPr/>
                    <a:lstStyle/>
                    <a:p>
                      <a:r>
                        <a:rPr lang="de-DE" sz="1800" err="1"/>
                        <a:t>nationalitaet</a:t>
                      </a:r>
                      <a:endParaRPr lang="de-DE" sz="1800"/>
                    </a:p>
                  </a:txBody>
                  <a:tcPr marL="91439" marR="91439" marT="45731" marB="4573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46">
                <a:tc>
                  <a:txBody>
                    <a:bodyPr/>
                    <a:lstStyle/>
                    <a:p>
                      <a:r>
                        <a:rPr lang="de-DE" sz="1800" err="1"/>
                        <a:t>geschlecht</a:t>
                      </a:r>
                      <a:endParaRPr lang="de-DE" sz="1800"/>
                    </a:p>
                  </a:txBody>
                  <a:tcPr marL="91439" marR="91439" marT="45731" marB="4573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BC492660-D96A-2F0E-8436-04134D3F620C}"/>
              </a:ext>
            </a:extLst>
          </p:cNvPr>
          <p:cNvCxnSpPr/>
          <p:nvPr/>
        </p:nvCxnSpPr>
        <p:spPr>
          <a:xfrm>
            <a:off x="2525713" y="2928938"/>
            <a:ext cx="2786062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feld 18">
            <a:extLst>
              <a:ext uri="{FF2B5EF4-FFF2-40B4-BE49-F238E27FC236}">
                <a16:creationId xmlns:a16="http://schemas.microsoft.com/office/drawing/2014/main" id="{00804DAC-BB74-48DE-9229-51EB42A30E85}"/>
              </a:ext>
            </a:extLst>
          </p:cNvPr>
          <p:cNvSpPr txBox="1"/>
          <p:nvPr/>
        </p:nvSpPr>
        <p:spPr>
          <a:xfrm>
            <a:off x="1357313" y="4929188"/>
            <a:ext cx="63690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err="1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n_adressen.</a:t>
            </a:r>
            <a:r>
              <a:rPr lang="de-DE" err="1">
                <a:latin typeface="+mn-lt"/>
                <a:cs typeface="+mn-cs"/>
              </a:rPr>
              <a:t>adressnummer</a:t>
            </a:r>
            <a:r>
              <a:rPr lang="de-DE">
                <a:latin typeface="+mn-lt"/>
                <a:cs typeface="+mn-cs"/>
              </a:rPr>
              <a:t> = </a:t>
            </a:r>
            <a:r>
              <a:rPr lang="de-DE" b="1" err="1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n_personendaten.</a:t>
            </a:r>
            <a:r>
              <a:rPr lang="de-DE" err="1">
                <a:latin typeface="+mn-lt"/>
                <a:cs typeface="+mn-cs"/>
              </a:rPr>
              <a:t>zuordnungsnummer</a:t>
            </a:r>
            <a:endParaRPr lang="de-DE">
              <a:latin typeface="+mn-lt"/>
              <a:cs typeface="+mn-cs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FF04779-47C5-C98A-DFD5-26EB628C7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2286000"/>
            <a:ext cx="28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>
                <a:latin typeface="Tw Cen MT" panose="020B0602020104020603" pitchFamily="34" charset="0"/>
              </a:rPr>
              <a:t>a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53B3C66-0DA6-C450-46C6-B8A92A157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3" y="2360613"/>
            <a:ext cx="28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>
                <a:latin typeface="Tw Cen MT" panose="020B0602020104020603" pitchFamily="34" charset="0"/>
              </a:rPr>
              <a:t>p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BEEB432D-BD4D-3D8B-741B-DF5984C4838A}"/>
              </a:ext>
            </a:extLst>
          </p:cNvPr>
          <p:cNvSpPr txBox="1"/>
          <p:nvPr/>
        </p:nvSpPr>
        <p:spPr>
          <a:xfrm>
            <a:off x="1357313" y="5429250"/>
            <a:ext cx="38496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err="1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a.</a:t>
            </a:r>
            <a:r>
              <a:rPr lang="de-DE" err="1">
                <a:latin typeface="+mn-lt"/>
                <a:cs typeface="+mn-cs"/>
              </a:rPr>
              <a:t>adressnummer</a:t>
            </a:r>
            <a:r>
              <a:rPr lang="de-DE">
                <a:latin typeface="+mn-lt"/>
                <a:cs typeface="+mn-cs"/>
              </a:rPr>
              <a:t> = </a:t>
            </a:r>
            <a:r>
              <a:rPr lang="de-DE" b="1" err="1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p.</a:t>
            </a:r>
            <a:r>
              <a:rPr lang="de-DE" err="1">
                <a:latin typeface="+mn-lt"/>
                <a:cs typeface="+mn-cs"/>
              </a:rPr>
              <a:t>zuordnungsnummer</a:t>
            </a:r>
            <a:endParaRPr lang="de-DE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52636E-6 L -0.26424 0.00023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22849E-6 L -0.00243 -0.28122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>
            <a:extLst>
              <a:ext uri="{FF2B5EF4-FFF2-40B4-BE49-F238E27FC236}">
                <a16:creationId xmlns:a16="http://schemas.microsoft.com/office/drawing/2014/main" id="{7DE2A4D5-6C1F-6D01-BC9B-843BA371902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sp>
        <p:nvSpPr>
          <p:cNvPr id="14339" name="Inhaltsplatzhalter 2">
            <a:extLst>
              <a:ext uri="{FF2B5EF4-FFF2-40B4-BE49-F238E27FC236}">
                <a16:creationId xmlns:a16="http://schemas.microsoft.com/office/drawing/2014/main" id="{D94D5B4F-14E4-B2C2-3CB1-EA7ED8DA53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3F64220-2346-F9AA-4946-28DA72DEC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571625"/>
            <a:ext cx="5156200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900">
                <a:latin typeface="Tw Cen MT" panose="020B0602020104020603" pitchFamily="34" charset="0"/>
              </a:rPr>
              <a:t>Grundgerüst  einer SQL-Abfrage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4BBA38D8-4194-2ED6-569F-1BD043105257}"/>
              </a:ext>
            </a:extLst>
          </p:cNvPr>
          <p:cNvSpPr/>
          <p:nvPr/>
        </p:nvSpPr>
        <p:spPr>
          <a:xfrm>
            <a:off x="2643188" y="2357438"/>
            <a:ext cx="6286500" cy="2071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0EABFF59-E9FC-D629-03E6-AAB5685F4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2416175"/>
            <a:ext cx="45005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6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615542C8-52C8-B90E-5184-122F2A578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2916238"/>
            <a:ext cx="23574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6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A5E883C6-FC4F-5CDF-9248-B7ECABBAA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3429000"/>
            <a:ext cx="35718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6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2667E745-7685-F450-7166-4A8A13C3D437}"/>
              </a:ext>
            </a:extLst>
          </p:cNvPr>
          <p:cNvSpPr txBox="1"/>
          <p:nvPr/>
        </p:nvSpPr>
        <p:spPr>
          <a:xfrm>
            <a:off x="4357688" y="3908425"/>
            <a:ext cx="3857625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order</a:t>
            </a:r>
            <a:r>
              <a:rPr lang="de-DE" sz="16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600" b="1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by</a:t>
            </a:r>
            <a:r>
              <a:rPr lang="de-DE" sz="1600">
                <a:latin typeface="Courier New" pitchFamily="49" charset="0"/>
                <a:cs typeface="Courier New" pitchFamily="49" charset="0"/>
              </a:rPr>
              <a:t> …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E63838F-394E-59FB-D872-045E14145A98}"/>
              </a:ext>
            </a:extLst>
          </p:cNvPr>
          <p:cNvSpPr txBox="1"/>
          <p:nvPr/>
        </p:nvSpPr>
        <p:spPr>
          <a:xfrm>
            <a:off x="2643188" y="2390775"/>
            <a:ext cx="13858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Wähle Felder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7950A3DE-0C48-EA81-931C-9C63417CAF11}"/>
              </a:ext>
            </a:extLst>
          </p:cNvPr>
          <p:cNvSpPr txBox="1"/>
          <p:nvPr/>
        </p:nvSpPr>
        <p:spPr>
          <a:xfrm>
            <a:off x="2643188" y="2890838"/>
            <a:ext cx="11699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aus Tabelle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3CFADE99-3851-877A-F63A-DA76EAF23CEE}"/>
              </a:ext>
            </a:extLst>
          </p:cNvPr>
          <p:cNvSpPr txBox="1"/>
          <p:nvPr/>
        </p:nvSpPr>
        <p:spPr>
          <a:xfrm>
            <a:off x="2643188" y="3395663"/>
            <a:ext cx="13350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mit Kriterium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CD11148F-45BF-8E50-DB9D-46CB25AD209C}"/>
              </a:ext>
            </a:extLst>
          </p:cNvPr>
          <p:cNvSpPr txBox="1"/>
          <p:nvPr/>
        </p:nvSpPr>
        <p:spPr>
          <a:xfrm>
            <a:off x="2643188" y="3876675"/>
            <a:ext cx="13223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sortiert nach</a:t>
            </a:r>
          </a:p>
        </p:txBody>
      </p:sp>
      <p:graphicFrame>
        <p:nvGraphicFramePr>
          <p:cNvPr id="30" name="Tabelle 29">
            <a:extLst>
              <a:ext uri="{FF2B5EF4-FFF2-40B4-BE49-F238E27FC236}">
                <a16:creationId xmlns:a16="http://schemas.microsoft.com/office/drawing/2014/main" id="{41CC6495-FE8C-6298-19D1-6D3F49D4BF5D}"/>
              </a:ext>
            </a:extLst>
          </p:cNvPr>
          <p:cNvGraphicFramePr>
            <a:graphicFrameLocks noGrp="1"/>
          </p:cNvGraphicFramePr>
          <p:nvPr/>
        </p:nvGraphicFramePr>
        <p:xfrm>
          <a:off x="714375" y="2286000"/>
          <a:ext cx="1785938" cy="2628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704">
                <a:tc>
                  <a:txBody>
                    <a:bodyPr/>
                    <a:lstStyle/>
                    <a:p>
                      <a:r>
                        <a:rPr lang="de-DE" sz="18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n_adressen</a:t>
                      </a:r>
                      <a:r>
                        <a:rPr lang="de-DE" sz="180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a</a:t>
                      </a:r>
                    </a:p>
                  </a:txBody>
                  <a:tcPr marL="91439" marR="91439" marT="45733" marB="45733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adressnummer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nachname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vorname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plz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ort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strasse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FA32F8A0-2883-7737-3C6E-EBADE8E5BF25}"/>
              </a:ext>
            </a:extLst>
          </p:cNvPr>
          <p:cNvSpPr/>
          <p:nvPr/>
        </p:nvSpPr>
        <p:spPr>
          <a:xfrm>
            <a:off x="2643188" y="2357438"/>
            <a:ext cx="6286500" cy="2071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5363" name="Titel 1">
            <a:extLst>
              <a:ext uri="{FF2B5EF4-FFF2-40B4-BE49-F238E27FC236}">
                <a16:creationId xmlns:a16="http://schemas.microsoft.com/office/drawing/2014/main" id="{A5511B2F-3319-9297-8739-B380AF75FD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sp>
        <p:nvSpPr>
          <p:cNvPr id="15364" name="Inhaltsplatzhalter 2">
            <a:extLst>
              <a:ext uri="{FF2B5EF4-FFF2-40B4-BE49-F238E27FC236}">
                <a16:creationId xmlns:a16="http://schemas.microsoft.com/office/drawing/2014/main" id="{B6C2B1C1-343C-0BFD-5D63-395CD0CFDF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7577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/>
              <a:t>Wie frage ich Daten aus einer Tabelle ab?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22D4B780-F800-A075-45A4-ADF52CD07445}"/>
              </a:ext>
            </a:extLst>
          </p:cNvPr>
          <p:cNvGraphicFramePr>
            <a:graphicFrameLocks noGrp="1"/>
          </p:cNvGraphicFramePr>
          <p:nvPr/>
        </p:nvGraphicFramePr>
        <p:xfrm>
          <a:off x="714375" y="2286000"/>
          <a:ext cx="1785938" cy="2628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704">
                <a:tc>
                  <a:txBody>
                    <a:bodyPr/>
                    <a:lstStyle/>
                    <a:p>
                      <a:r>
                        <a:rPr lang="de-DE" sz="18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n_adressen</a:t>
                      </a:r>
                      <a:r>
                        <a:rPr lang="de-DE" sz="180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a</a:t>
                      </a:r>
                    </a:p>
                  </a:txBody>
                  <a:tcPr marL="91439" marR="91439" marT="45733" marB="45733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adressnummer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nachname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vorname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plz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ort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66">
                <a:tc>
                  <a:txBody>
                    <a:bodyPr/>
                    <a:lstStyle/>
                    <a:p>
                      <a:r>
                        <a:rPr lang="de-DE" sz="1800" err="1"/>
                        <a:t>strasse</a:t>
                      </a:r>
                      <a:endParaRPr lang="de-DE" sz="1800"/>
                    </a:p>
                  </a:txBody>
                  <a:tcPr marL="91439" marR="91439" marT="45733" marB="4573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347975CB-4CC4-92CC-D66F-7493ABB9F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2416175"/>
            <a:ext cx="45005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6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 a.nachname, a.vorname, a.ort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6007CED-D604-F642-6002-1778D8798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2916238"/>
            <a:ext cx="23574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6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 n_adressen a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FE4E934-7A90-5BA0-902D-15EA78C4E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3429000"/>
            <a:ext cx="35718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6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 a.ort = 'München'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4901BF8-1296-410F-76CA-540083986E0C}"/>
              </a:ext>
            </a:extLst>
          </p:cNvPr>
          <p:cNvSpPr txBox="1"/>
          <p:nvPr/>
        </p:nvSpPr>
        <p:spPr>
          <a:xfrm>
            <a:off x="4357688" y="3908425"/>
            <a:ext cx="3857625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order</a:t>
            </a:r>
            <a:r>
              <a:rPr lang="de-DE" sz="16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600" b="1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by</a:t>
            </a:r>
            <a:r>
              <a:rPr lang="de-DE" sz="160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600" err="1">
                <a:latin typeface="Courier New" pitchFamily="49" charset="0"/>
                <a:cs typeface="Courier New" pitchFamily="49" charset="0"/>
              </a:rPr>
              <a:t>a.nachname</a:t>
            </a:r>
            <a:r>
              <a:rPr lang="de-DE" sz="1600">
                <a:latin typeface="Courier New" pitchFamily="49" charset="0"/>
                <a:cs typeface="Courier New" pitchFamily="49" charset="0"/>
              </a:rPr>
              <a:t>, </a:t>
            </a:r>
            <a:r>
              <a:rPr lang="de-DE" sz="1600" err="1">
                <a:latin typeface="Courier New" pitchFamily="49" charset="0"/>
                <a:cs typeface="Courier New" pitchFamily="49" charset="0"/>
              </a:rPr>
              <a:t>a.vorname</a:t>
            </a:r>
            <a:endParaRPr lang="de-DE" sz="16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33CBD9D-AEAF-15A5-F846-B5A43BB43F47}"/>
              </a:ext>
            </a:extLst>
          </p:cNvPr>
          <p:cNvSpPr txBox="1"/>
          <p:nvPr/>
        </p:nvSpPr>
        <p:spPr>
          <a:xfrm>
            <a:off x="2643188" y="2390775"/>
            <a:ext cx="13858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Wähle Felder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3F0A48B-DC32-55AF-AFE6-A8A95C213D36}"/>
              </a:ext>
            </a:extLst>
          </p:cNvPr>
          <p:cNvSpPr txBox="1"/>
          <p:nvPr/>
        </p:nvSpPr>
        <p:spPr>
          <a:xfrm>
            <a:off x="2643188" y="2890838"/>
            <a:ext cx="11699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aus Tabelle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A100E1BB-0DAF-FBEA-3C19-E15A13C5049D}"/>
              </a:ext>
            </a:extLst>
          </p:cNvPr>
          <p:cNvSpPr txBox="1"/>
          <p:nvPr/>
        </p:nvSpPr>
        <p:spPr>
          <a:xfrm>
            <a:off x="2643188" y="3395663"/>
            <a:ext cx="13350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mit Kriterium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89F2379-5A43-6ED6-DD84-2B2AB30CB2FB}"/>
              </a:ext>
            </a:extLst>
          </p:cNvPr>
          <p:cNvSpPr txBox="1"/>
          <p:nvPr/>
        </p:nvSpPr>
        <p:spPr>
          <a:xfrm>
            <a:off x="2643188" y="3876675"/>
            <a:ext cx="13223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sortiert nach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8E5B123-04EA-54D1-8C13-5D0F71380246}"/>
              </a:ext>
            </a:extLst>
          </p:cNvPr>
          <p:cNvSpPr txBox="1"/>
          <p:nvPr/>
        </p:nvSpPr>
        <p:spPr>
          <a:xfrm>
            <a:off x="2643188" y="4714875"/>
            <a:ext cx="6305550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>
                <a:latin typeface="+mn-lt"/>
                <a:cs typeface="+mn-cs"/>
              </a:rPr>
              <a:t>Grundsätzliche Vorgehensweise: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Welche Felder möchte ich im Ergebnis sehen?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Aus welcher Tabelle kommen diese Daten?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Welche Filter sollen wirken?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Wie soll das Ergebnis sortiert sein?</a:t>
            </a:r>
          </a:p>
        </p:txBody>
      </p:sp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0F394770-5153-4E48-5498-0C55ED16F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6049"/>
              </p:ext>
            </p:extLst>
          </p:nvPr>
        </p:nvGraphicFramePr>
        <p:xfrm>
          <a:off x="2643188" y="4714875"/>
          <a:ext cx="6286500" cy="1857376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9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4344">
                <a:tc>
                  <a:txBody>
                    <a:bodyPr/>
                    <a:lstStyle/>
                    <a:p>
                      <a:r>
                        <a:rPr lang="de-DE" sz="1800"/>
                        <a:t>nachname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de-DE" sz="1800"/>
                        <a:t>vorname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de-DE" sz="1800"/>
                        <a:t>ort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344">
                <a:tc>
                  <a:txBody>
                    <a:bodyPr/>
                    <a:lstStyle/>
                    <a:p>
                      <a:r>
                        <a:rPr lang="de-DE" sz="1800"/>
                        <a:t>Hoeneß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de-DE" sz="1800"/>
                        <a:t>Ulrich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de-DE" sz="1800"/>
                        <a:t>München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344">
                <a:tc>
                  <a:txBody>
                    <a:bodyPr/>
                    <a:lstStyle/>
                    <a:p>
                      <a:r>
                        <a:rPr lang="de-DE" sz="1800"/>
                        <a:t>Kahn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de-DE" sz="1800"/>
                        <a:t>Oliver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de-DE" sz="1800"/>
                        <a:t>München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344">
                <a:tc>
                  <a:txBody>
                    <a:bodyPr/>
                    <a:lstStyle/>
                    <a:p>
                      <a:r>
                        <a:rPr lang="de-DE" sz="1800" dirty="0" err="1"/>
                        <a:t>Nagelsmann</a:t>
                      </a:r>
                      <a:endParaRPr lang="de-DE" sz="1800" dirty="0"/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Julian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München</a:t>
                      </a: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9" grpId="0"/>
      <p:bldP spid="9" grpId="1"/>
      <p:bldP spid="10" grpId="0"/>
      <p:bldP spid="10" grpId="1"/>
      <p:bldP spid="11" grpId="0"/>
      <p:bldP spid="11" grpId="1"/>
      <p:bldP spid="13" grpId="0"/>
      <p:bldP spid="13" grpId="1"/>
      <p:bldP spid="14" grpId="0"/>
      <p:bldP spid="14" grpId="1"/>
      <p:bldP spid="15" grpId="0"/>
      <p:bldP spid="15" grpId="1"/>
      <p:bldP spid="17" grpId="0"/>
      <p:bldP spid="17" grpId="1"/>
      <p:bldP spid="18" grpId="0"/>
      <p:bldP spid="18" grpId="1"/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>
            <a:extLst>
              <a:ext uri="{FF2B5EF4-FFF2-40B4-BE49-F238E27FC236}">
                <a16:creationId xmlns:a16="http://schemas.microsoft.com/office/drawing/2014/main" id="{B2427F78-C2E1-4840-06D0-83A6DCD14E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561696-DBAB-E7BF-C670-8A603C4E41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4958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de-DE"/>
              <a:t>Wie frage ich Daten </a:t>
            </a:r>
            <a:r>
              <a:rPr lang="de-DE" u="sng">
                <a:solidFill>
                  <a:schemeClr val="accent2">
                    <a:lumMod val="75000"/>
                  </a:schemeClr>
                </a:solidFill>
              </a:rPr>
              <a:t>aus verknüpften Tabellen</a:t>
            </a:r>
            <a:r>
              <a:rPr lang="de-DE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/>
              <a:t>ab?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de-DE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de-DE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BC89858-D648-DE0C-A3C1-0DB10F6242AF}"/>
              </a:ext>
            </a:extLst>
          </p:cNvPr>
          <p:cNvSpPr txBox="1"/>
          <p:nvPr/>
        </p:nvSpPr>
        <p:spPr>
          <a:xfrm>
            <a:off x="2643188" y="4714875"/>
            <a:ext cx="6305550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>
                <a:latin typeface="+mn-lt"/>
                <a:cs typeface="+mn-cs"/>
              </a:rPr>
              <a:t>Grundsätzliche Vorgehensweise: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Welche Felder möchte ich im Ergebnis sehen?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Aus welcher Tabelle kommen diese Daten?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Welche Filter sollen wirken?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Wie soll das Ergebnis sortiert sein?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17B74842-9584-62DA-04D9-4A5E1245693E}"/>
              </a:ext>
            </a:extLst>
          </p:cNvPr>
          <p:cNvSpPr txBox="1"/>
          <p:nvPr/>
        </p:nvSpPr>
        <p:spPr>
          <a:xfrm>
            <a:off x="2643188" y="4714875"/>
            <a:ext cx="7215187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>
                <a:latin typeface="+mn-lt"/>
                <a:cs typeface="+mn-cs"/>
              </a:rPr>
              <a:t>Grundsätzliche Vorgehensweise: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Welche Felder möchte ich im Ergebnis sehen?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Aus welche</a:t>
            </a:r>
            <a:r>
              <a:rPr lang="de-DE" sz="200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n</a:t>
            </a:r>
            <a:r>
              <a:rPr lang="de-DE" sz="2000">
                <a:latin typeface="+mn-lt"/>
                <a:cs typeface="+mn-cs"/>
              </a:rPr>
              <a:t> Tabelle</a:t>
            </a:r>
            <a:r>
              <a:rPr lang="de-DE" sz="200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n</a:t>
            </a:r>
            <a:r>
              <a:rPr lang="de-DE" sz="2000">
                <a:latin typeface="+mn-lt"/>
                <a:cs typeface="+mn-cs"/>
              </a:rPr>
              <a:t> kommen diese Daten?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Wie sind die Tabellen verknüpft? </a:t>
            </a:r>
            <a:r>
              <a:rPr lang="de-DE" sz="2000">
                <a:latin typeface="+mn-lt"/>
                <a:cs typeface="+mn-cs"/>
              </a:rPr>
              <a:t>Welche Filter?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2000">
                <a:latin typeface="+mn-lt"/>
                <a:cs typeface="+mn-cs"/>
              </a:rPr>
              <a:t>Wie soll das Ergebnis sortiert sein?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6F31FAAC-A6A0-10FA-AF69-BA2A2086F5B2}"/>
              </a:ext>
            </a:extLst>
          </p:cNvPr>
          <p:cNvSpPr/>
          <p:nvPr/>
        </p:nvSpPr>
        <p:spPr>
          <a:xfrm>
            <a:off x="2286000" y="2357438"/>
            <a:ext cx="6643688" cy="20716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6391" name="Textfeld 23">
            <a:extLst>
              <a:ext uri="{FF2B5EF4-FFF2-40B4-BE49-F238E27FC236}">
                <a16:creationId xmlns:a16="http://schemas.microsoft.com/office/drawing/2014/main" id="{48DAE801-65E8-3D43-58DD-B5023974A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2428875"/>
            <a:ext cx="4643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6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 a.nachname, a.vorname, a.ort,</a:t>
            </a:r>
          </a:p>
          <a:p>
            <a:pPr eaLnBrk="1" hangingPunct="1"/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p.geburtsdatum </a:t>
            </a:r>
          </a:p>
        </p:txBody>
      </p:sp>
      <p:sp>
        <p:nvSpPr>
          <p:cNvPr id="16392" name="Textfeld 24">
            <a:extLst>
              <a:ext uri="{FF2B5EF4-FFF2-40B4-BE49-F238E27FC236}">
                <a16:creationId xmlns:a16="http://schemas.microsoft.com/office/drawing/2014/main" id="{FE178A52-0B78-7EDC-6114-2C3B61D62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2928938"/>
            <a:ext cx="47863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6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 n_adressen a, n_personendaten p</a:t>
            </a:r>
          </a:p>
        </p:txBody>
      </p:sp>
      <p:sp>
        <p:nvSpPr>
          <p:cNvPr id="16393" name="Textfeld 25">
            <a:extLst>
              <a:ext uri="{FF2B5EF4-FFF2-40B4-BE49-F238E27FC236}">
                <a16:creationId xmlns:a16="http://schemas.microsoft.com/office/drawing/2014/main" id="{0CF43EC4-77F1-3DF1-FE0E-74C2B3812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3441700"/>
            <a:ext cx="500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6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 a.ort = 'München'</a:t>
            </a:r>
          </a:p>
          <a:p>
            <a:pPr eaLnBrk="1" hangingPunct="1"/>
            <a:r>
              <a:rPr lang="de-DE" altLang="de-DE" sz="1600">
                <a:latin typeface="Courier New" panose="02070309020205020404" pitchFamily="49" charset="0"/>
                <a:cs typeface="Courier New" panose="02070309020205020404" pitchFamily="49" charset="0"/>
              </a:rPr>
              <a:t>and a.adressnummer = p.zuordnungsnummer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6F66CA7D-CDDC-A96A-54E0-2350929338EB}"/>
              </a:ext>
            </a:extLst>
          </p:cNvPr>
          <p:cNvSpPr txBox="1"/>
          <p:nvPr/>
        </p:nvSpPr>
        <p:spPr>
          <a:xfrm>
            <a:off x="3929063" y="3929063"/>
            <a:ext cx="3857625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order</a:t>
            </a:r>
            <a:r>
              <a:rPr lang="de-DE" sz="16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600" b="1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by</a:t>
            </a:r>
            <a:r>
              <a:rPr lang="de-DE" sz="160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600" err="1">
                <a:latin typeface="Courier New" pitchFamily="49" charset="0"/>
                <a:cs typeface="Courier New" pitchFamily="49" charset="0"/>
              </a:rPr>
              <a:t>a.nachname</a:t>
            </a:r>
            <a:r>
              <a:rPr lang="de-DE" sz="1600">
                <a:latin typeface="Courier New" pitchFamily="49" charset="0"/>
                <a:cs typeface="Courier New" pitchFamily="49" charset="0"/>
              </a:rPr>
              <a:t>, </a:t>
            </a:r>
            <a:r>
              <a:rPr lang="de-DE" sz="1600" err="1">
                <a:latin typeface="Courier New" pitchFamily="49" charset="0"/>
                <a:cs typeface="Courier New" pitchFamily="49" charset="0"/>
              </a:rPr>
              <a:t>a.vorname</a:t>
            </a:r>
            <a:endParaRPr lang="de-DE" sz="16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3AE74DDD-16A4-EADF-3D19-D89D0AD40BAF}"/>
              </a:ext>
            </a:extLst>
          </p:cNvPr>
          <p:cNvSpPr txBox="1"/>
          <p:nvPr/>
        </p:nvSpPr>
        <p:spPr>
          <a:xfrm>
            <a:off x="2357438" y="2405063"/>
            <a:ext cx="13858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Wähle Felder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011E526C-7D77-C942-FE4D-89BD0023AE56}"/>
              </a:ext>
            </a:extLst>
          </p:cNvPr>
          <p:cNvSpPr txBox="1"/>
          <p:nvPr/>
        </p:nvSpPr>
        <p:spPr>
          <a:xfrm>
            <a:off x="2357438" y="2905125"/>
            <a:ext cx="11699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aus Tabelle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C1A4935B-DADD-0BBC-1D2C-FFA5DC4875F6}"/>
              </a:ext>
            </a:extLst>
          </p:cNvPr>
          <p:cNvSpPr txBox="1"/>
          <p:nvPr/>
        </p:nvSpPr>
        <p:spPr>
          <a:xfrm>
            <a:off x="2357438" y="3411538"/>
            <a:ext cx="13350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mit Kriterium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85B38C73-9326-B893-0FDE-CE00FCC20575}"/>
              </a:ext>
            </a:extLst>
          </p:cNvPr>
          <p:cNvSpPr txBox="1"/>
          <p:nvPr/>
        </p:nvSpPr>
        <p:spPr>
          <a:xfrm>
            <a:off x="2357438" y="3890963"/>
            <a:ext cx="13223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sortiert nach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>
            <a:extLst>
              <a:ext uri="{FF2B5EF4-FFF2-40B4-BE49-F238E27FC236}">
                <a16:creationId xmlns:a16="http://schemas.microsoft.com/office/drawing/2014/main" id="{F37A0609-6366-839F-D707-858FEBD5D2F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B99974-5946-653B-7E0F-554E1922DD0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531225" cy="4714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2400"/>
              <a:t>Auswertung mehrerer Tabellen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2400"/>
          </a:p>
        </p:txBody>
      </p:sp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323A4B3E-E929-BCC9-EC20-136D0B777D9A}"/>
              </a:ext>
            </a:extLst>
          </p:cNvPr>
          <p:cNvGraphicFramePr>
            <a:graphicFrameLocks noGrp="1"/>
          </p:cNvGraphicFramePr>
          <p:nvPr/>
        </p:nvGraphicFramePr>
        <p:xfrm>
          <a:off x="5143500" y="2214563"/>
          <a:ext cx="1428750" cy="2571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574"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n_adressen</a:t>
                      </a:r>
                      <a:r>
                        <a:rPr lang="de-DE" sz="160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a</a:t>
                      </a:r>
                    </a:p>
                  </a:txBody>
                  <a:tcPr marL="91439" marR="9143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adressnummer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nachname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vorname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plz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ort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strasse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1" name="Tabelle 20">
            <a:extLst>
              <a:ext uri="{FF2B5EF4-FFF2-40B4-BE49-F238E27FC236}">
                <a16:creationId xmlns:a16="http://schemas.microsoft.com/office/drawing/2014/main" id="{681298E8-9B61-4CC1-8E4E-FD13BE949E16}"/>
              </a:ext>
            </a:extLst>
          </p:cNvPr>
          <p:cNvGraphicFramePr>
            <a:graphicFrameLocks noGrp="1"/>
          </p:cNvGraphicFramePr>
          <p:nvPr/>
        </p:nvGraphicFramePr>
        <p:xfrm>
          <a:off x="7072313" y="2212975"/>
          <a:ext cx="1857375" cy="1858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561"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n_personendaten</a:t>
                      </a:r>
                      <a:r>
                        <a:rPr lang="de-DE" sz="160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p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351">
                <a:tc>
                  <a:txBody>
                    <a:bodyPr/>
                    <a:lstStyle/>
                    <a:p>
                      <a:r>
                        <a:rPr lang="de-DE" sz="1600" err="1"/>
                        <a:t>zuordnungsnummer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51">
                <a:tc>
                  <a:txBody>
                    <a:bodyPr/>
                    <a:lstStyle/>
                    <a:p>
                      <a:r>
                        <a:rPr lang="de-DE" sz="1600" err="1"/>
                        <a:t>geburtsdatum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351">
                <a:tc>
                  <a:txBody>
                    <a:bodyPr/>
                    <a:lstStyle/>
                    <a:p>
                      <a:r>
                        <a:rPr lang="de-DE" sz="1600" err="1"/>
                        <a:t>nationalitaet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351">
                <a:tc>
                  <a:txBody>
                    <a:bodyPr/>
                    <a:lstStyle/>
                    <a:p>
                      <a:r>
                        <a:rPr lang="de-DE" sz="1600" err="1"/>
                        <a:t>geschlecht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2" name="Tabelle 21">
            <a:extLst>
              <a:ext uri="{FF2B5EF4-FFF2-40B4-BE49-F238E27FC236}">
                <a16:creationId xmlns:a16="http://schemas.microsoft.com/office/drawing/2014/main" id="{7462A182-1469-C785-E9BD-3EC268765707}"/>
              </a:ext>
            </a:extLst>
          </p:cNvPr>
          <p:cNvGraphicFramePr>
            <a:graphicFrameLocks noGrp="1"/>
          </p:cNvGraphicFramePr>
          <p:nvPr/>
        </p:nvGraphicFramePr>
        <p:xfrm>
          <a:off x="642938" y="2214563"/>
          <a:ext cx="1571625" cy="3640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492"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n_vorgang</a:t>
                      </a:r>
                      <a:r>
                        <a:rPr lang="de-DE" sz="160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v</a:t>
                      </a:r>
                    </a:p>
                  </a:txBody>
                  <a:tcPr marL="91439" marR="91439" marT="45711" marB="45711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vorgangsnummer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bereich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aktenzeichen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muendelnr_alt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hilfeart_fk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beginnvorgang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endezahlung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endevorgang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statbezirk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3" name="Tabelle 22">
            <a:extLst>
              <a:ext uri="{FF2B5EF4-FFF2-40B4-BE49-F238E27FC236}">
                <a16:creationId xmlns:a16="http://schemas.microsoft.com/office/drawing/2014/main" id="{FE7BDD53-176B-CB12-A223-C4CA0B44268A}"/>
              </a:ext>
            </a:extLst>
          </p:cNvPr>
          <p:cNvGraphicFramePr>
            <a:graphicFrameLocks noGrp="1"/>
          </p:cNvGraphicFramePr>
          <p:nvPr/>
        </p:nvGraphicFramePr>
        <p:xfrm>
          <a:off x="2786063" y="2214563"/>
          <a:ext cx="1785937" cy="185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560"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n_vorgbeteiligte</a:t>
                      </a:r>
                      <a:r>
                        <a:rPr lang="de-DE" sz="1600" baseline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b</a:t>
                      </a:r>
                      <a:endParaRPr lang="de-DE" sz="16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350">
                <a:tc>
                  <a:txBody>
                    <a:bodyPr/>
                    <a:lstStyle/>
                    <a:p>
                      <a:r>
                        <a:rPr lang="de-DE" sz="1600" err="1"/>
                        <a:t>vorgang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50">
                <a:tc>
                  <a:txBody>
                    <a:bodyPr/>
                    <a:lstStyle/>
                    <a:p>
                      <a:r>
                        <a:rPr lang="de-DE" sz="1600" err="1"/>
                        <a:t>adresse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350">
                <a:tc>
                  <a:txBody>
                    <a:bodyPr/>
                    <a:lstStyle/>
                    <a:p>
                      <a:r>
                        <a:rPr lang="de-DE" sz="1600" err="1"/>
                        <a:t>beteiligtennummer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350">
                <a:tc>
                  <a:txBody>
                    <a:bodyPr/>
                    <a:lstStyle/>
                    <a:p>
                      <a:r>
                        <a:rPr lang="de-DE" sz="1600" err="1"/>
                        <a:t>beteiligtenart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25" name="Gewinkelte Verbindung 24">
            <a:extLst>
              <a:ext uri="{FF2B5EF4-FFF2-40B4-BE49-F238E27FC236}">
                <a16:creationId xmlns:a16="http://schemas.microsoft.com/office/drawing/2014/main" id="{F8FD7971-EAF6-B62E-6556-18D098C8100E}"/>
              </a:ext>
            </a:extLst>
          </p:cNvPr>
          <p:cNvCxnSpPr/>
          <p:nvPr/>
        </p:nvCxnSpPr>
        <p:spPr>
          <a:xfrm>
            <a:off x="2214563" y="2786063"/>
            <a:ext cx="571500" cy="1587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winkelte Verbindung 10">
            <a:extLst>
              <a:ext uri="{FF2B5EF4-FFF2-40B4-BE49-F238E27FC236}">
                <a16:creationId xmlns:a16="http://schemas.microsoft.com/office/drawing/2014/main" id="{C0395D9B-B120-8D59-C8D6-A31D1168C3BA}"/>
              </a:ext>
            </a:extLst>
          </p:cNvPr>
          <p:cNvCxnSpPr/>
          <p:nvPr/>
        </p:nvCxnSpPr>
        <p:spPr>
          <a:xfrm flipV="1">
            <a:off x="4572000" y="2857500"/>
            <a:ext cx="571500" cy="357188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winkelte Verbindung 13">
            <a:extLst>
              <a:ext uri="{FF2B5EF4-FFF2-40B4-BE49-F238E27FC236}">
                <a16:creationId xmlns:a16="http://schemas.microsoft.com/office/drawing/2014/main" id="{9AEAF5DD-EC8D-84C3-C90C-BAB3C6A702FB}"/>
              </a:ext>
            </a:extLst>
          </p:cNvPr>
          <p:cNvCxnSpPr/>
          <p:nvPr/>
        </p:nvCxnSpPr>
        <p:spPr>
          <a:xfrm>
            <a:off x="6572250" y="2857500"/>
            <a:ext cx="500063" cy="1588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Tabelle 38">
            <a:extLst>
              <a:ext uri="{FF2B5EF4-FFF2-40B4-BE49-F238E27FC236}">
                <a16:creationId xmlns:a16="http://schemas.microsoft.com/office/drawing/2014/main" id="{7CFF36EF-5284-7A0C-94A3-371F2B252797}"/>
              </a:ext>
            </a:extLst>
          </p:cNvPr>
          <p:cNvGraphicFramePr>
            <a:graphicFrameLocks noGrp="1"/>
          </p:cNvGraphicFramePr>
          <p:nvPr/>
        </p:nvGraphicFramePr>
        <p:xfrm>
          <a:off x="5143500" y="2214563"/>
          <a:ext cx="1428750" cy="2571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574"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n_adressen</a:t>
                      </a:r>
                      <a:r>
                        <a:rPr lang="de-DE" sz="160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a</a:t>
                      </a:r>
                    </a:p>
                  </a:txBody>
                  <a:tcPr marL="91439" marR="91439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adressnummer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nachname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vorname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plz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ort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363">
                <a:tc>
                  <a:txBody>
                    <a:bodyPr/>
                    <a:lstStyle/>
                    <a:p>
                      <a:r>
                        <a:rPr lang="de-DE" sz="1600" err="1"/>
                        <a:t>strasse</a:t>
                      </a:r>
                      <a:endParaRPr lang="de-DE" sz="1600"/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0" name="Tabelle 39">
            <a:extLst>
              <a:ext uri="{FF2B5EF4-FFF2-40B4-BE49-F238E27FC236}">
                <a16:creationId xmlns:a16="http://schemas.microsoft.com/office/drawing/2014/main" id="{40364B53-E1D4-5E61-2508-0C89BD395FCC}"/>
              </a:ext>
            </a:extLst>
          </p:cNvPr>
          <p:cNvGraphicFramePr>
            <a:graphicFrameLocks noGrp="1"/>
          </p:cNvGraphicFramePr>
          <p:nvPr/>
        </p:nvGraphicFramePr>
        <p:xfrm>
          <a:off x="7072313" y="2212975"/>
          <a:ext cx="1857375" cy="1858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561"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n_personendaten</a:t>
                      </a:r>
                      <a:r>
                        <a:rPr lang="de-DE" sz="160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p</a:t>
                      </a: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351">
                <a:tc>
                  <a:txBody>
                    <a:bodyPr/>
                    <a:lstStyle/>
                    <a:p>
                      <a:r>
                        <a:rPr lang="de-DE" sz="1600" err="1"/>
                        <a:t>zuordnungsnummer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51">
                <a:tc>
                  <a:txBody>
                    <a:bodyPr/>
                    <a:lstStyle/>
                    <a:p>
                      <a:r>
                        <a:rPr lang="de-DE" sz="1600" err="1"/>
                        <a:t>geburtsdatum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351">
                <a:tc>
                  <a:txBody>
                    <a:bodyPr/>
                    <a:lstStyle/>
                    <a:p>
                      <a:r>
                        <a:rPr lang="de-DE" sz="1600" err="1"/>
                        <a:t>nationalitaet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351">
                <a:tc>
                  <a:txBody>
                    <a:bodyPr/>
                    <a:lstStyle/>
                    <a:p>
                      <a:r>
                        <a:rPr lang="de-DE" sz="1600" err="1"/>
                        <a:t>geschlecht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1" name="Tabelle 40">
            <a:extLst>
              <a:ext uri="{FF2B5EF4-FFF2-40B4-BE49-F238E27FC236}">
                <a16:creationId xmlns:a16="http://schemas.microsoft.com/office/drawing/2014/main" id="{604161BD-0EBC-9793-B7CD-7226C2F50709}"/>
              </a:ext>
            </a:extLst>
          </p:cNvPr>
          <p:cNvGraphicFramePr>
            <a:graphicFrameLocks noGrp="1"/>
          </p:cNvGraphicFramePr>
          <p:nvPr/>
        </p:nvGraphicFramePr>
        <p:xfrm>
          <a:off x="642938" y="2214563"/>
          <a:ext cx="1571625" cy="3640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492"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n_vorgang</a:t>
                      </a:r>
                      <a:r>
                        <a:rPr lang="de-DE" sz="160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v</a:t>
                      </a:r>
                    </a:p>
                  </a:txBody>
                  <a:tcPr marL="91439" marR="91439" marT="45711" marB="45711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vorgangsnummer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bereich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aktenzeichen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muendelnr_alt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hilfeart_fk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beginnvorgang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endezahlung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endevorgang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6294">
                <a:tc>
                  <a:txBody>
                    <a:bodyPr/>
                    <a:lstStyle/>
                    <a:p>
                      <a:r>
                        <a:rPr lang="de-DE" sz="1600" err="1"/>
                        <a:t>statbezirk</a:t>
                      </a:r>
                      <a:endParaRPr lang="de-DE" sz="1600"/>
                    </a:p>
                  </a:txBody>
                  <a:tcPr marL="91439" marR="91439" marT="45711" marB="4571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42" name="Tabelle 41">
            <a:extLst>
              <a:ext uri="{FF2B5EF4-FFF2-40B4-BE49-F238E27FC236}">
                <a16:creationId xmlns:a16="http://schemas.microsoft.com/office/drawing/2014/main" id="{BECF4CE2-2491-7FE8-841E-FB6E2C15BC6A}"/>
              </a:ext>
            </a:extLst>
          </p:cNvPr>
          <p:cNvGraphicFramePr>
            <a:graphicFrameLocks noGrp="1"/>
          </p:cNvGraphicFramePr>
          <p:nvPr/>
        </p:nvGraphicFramePr>
        <p:xfrm>
          <a:off x="2786063" y="2214563"/>
          <a:ext cx="1785937" cy="185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560">
                <a:tc>
                  <a:txBody>
                    <a:bodyPr/>
                    <a:lstStyle/>
                    <a:p>
                      <a:r>
                        <a:rPr lang="de-DE" sz="160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n_vorgbeteiligte</a:t>
                      </a:r>
                      <a:r>
                        <a:rPr lang="de-DE" sz="1600" baseline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b</a:t>
                      </a:r>
                      <a:endParaRPr lang="de-DE" sz="16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marL="91439" marR="91439" marT="45718" marB="45718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350">
                <a:tc>
                  <a:txBody>
                    <a:bodyPr/>
                    <a:lstStyle/>
                    <a:p>
                      <a:r>
                        <a:rPr lang="de-DE" sz="1600" err="1"/>
                        <a:t>vorgang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50">
                <a:tc>
                  <a:txBody>
                    <a:bodyPr/>
                    <a:lstStyle/>
                    <a:p>
                      <a:r>
                        <a:rPr lang="de-DE" sz="1600" err="1"/>
                        <a:t>adresse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350">
                <a:tc>
                  <a:txBody>
                    <a:bodyPr/>
                    <a:lstStyle/>
                    <a:p>
                      <a:r>
                        <a:rPr lang="de-DE" sz="1600" err="1"/>
                        <a:t>beteiligtennummer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350">
                <a:tc>
                  <a:txBody>
                    <a:bodyPr/>
                    <a:lstStyle/>
                    <a:p>
                      <a:r>
                        <a:rPr lang="de-DE" sz="1600" err="1"/>
                        <a:t>beteiligtenart</a:t>
                      </a:r>
                      <a:endParaRPr lang="de-DE" sz="1600"/>
                    </a:p>
                  </a:txBody>
                  <a:tcPr marL="91439" marR="91439" marT="45718" marB="4571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43" name="Gewinkelte Verbindung 42">
            <a:extLst>
              <a:ext uri="{FF2B5EF4-FFF2-40B4-BE49-F238E27FC236}">
                <a16:creationId xmlns:a16="http://schemas.microsoft.com/office/drawing/2014/main" id="{3DF0CE79-D88E-F257-89F4-60EE547F7ABB}"/>
              </a:ext>
            </a:extLst>
          </p:cNvPr>
          <p:cNvCxnSpPr/>
          <p:nvPr/>
        </p:nvCxnSpPr>
        <p:spPr>
          <a:xfrm>
            <a:off x="2214563" y="2786063"/>
            <a:ext cx="571500" cy="1587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winkelte Verbindung 43">
            <a:extLst>
              <a:ext uri="{FF2B5EF4-FFF2-40B4-BE49-F238E27FC236}">
                <a16:creationId xmlns:a16="http://schemas.microsoft.com/office/drawing/2014/main" id="{46F3B90A-6F62-46FC-D065-54602E7C46E2}"/>
              </a:ext>
            </a:extLst>
          </p:cNvPr>
          <p:cNvCxnSpPr/>
          <p:nvPr/>
        </p:nvCxnSpPr>
        <p:spPr>
          <a:xfrm flipV="1">
            <a:off x="4572000" y="2857500"/>
            <a:ext cx="571500" cy="35718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winkelte Verbindung 44">
            <a:extLst>
              <a:ext uri="{FF2B5EF4-FFF2-40B4-BE49-F238E27FC236}">
                <a16:creationId xmlns:a16="http://schemas.microsoft.com/office/drawing/2014/main" id="{DD37399E-115E-CF7B-274C-F05D7321C4CA}"/>
              </a:ext>
            </a:extLst>
          </p:cNvPr>
          <p:cNvCxnSpPr/>
          <p:nvPr/>
        </p:nvCxnSpPr>
        <p:spPr>
          <a:xfrm>
            <a:off x="6572250" y="2857500"/>
            <a:ext cx="500063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07" name="Titel 1">
            <a:extLst>
              <a:ext uri="{FF2B5EF4-FFF2-40B4-BE49-F238E27FC236}">
                <a16:creationId xmlns:a16="http://schemas.microsoft.com/office/drawing/2014/main" id="{BC065FEB-EBF7-5C4B-E827-93F89B85BAB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de-DE" altLang="de-DE"/>
              <a:t>SQL-Grundlagen</a:t>
            </a:r>
          </a:p>
        </p:txBody>
      </p:sp>
      <p:sp>
        <p:nvSpPr>
          <p:cNvPr id="18508" name="Inhaltsplatzhalter 2">
            <a:extLst>
              <a:ext uri="{FF2B5EF4-FFF2-40B4-BE49-F238E27FC236}">
                <a16:creationId xmlns:a16="http://schemas.microsoft.com/office/drawing/2014/main" id="{B3BFC5CD-7089-9E84-1FBE-7ABD7EECA2A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5959475" cy="6143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2400"/>
              <a:t>Auswertung mehrerer Tabellen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0653C533-2444-A1A9-E4D9-7A1C71265BCB}"/>
              </a:ext>
            </a:extLst>
          </p:cNvPr>
          <p:cNvSpPr/>
          <p:nvPr/>
        </p:nvSpPr>
        <p:spPr>
          <a:xfrm>
            <a:off x="2571750" y="4065588"/>
            <a:ext cx="6429375" cy="27146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61225C0B-0131-FF7D-CFF4-D7B5D040B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813" y="4159250"/>
            <a:ext cx="4929187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4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  <a:t> v.bereich, v.aktenzeichen,</a:t>
            </a:r>
            <a:b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  <a:t>       a.nachname, a.vorname, a.ort,</a:t>
            </a:r>
            <a:b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  <a:t>       p.geburtsdatum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4350F514-DC86-BEBD-79AB-B5608078C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813" y="4905375"/>
            <a:ext cx="5000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4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  <a:t>   n_vorgang v, n_vorgbeteiligte b,</a:t>
            </a:r>
            <a:b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  <a:t>       n_adressen a, n_personendaten p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8C8D5B0B-0501-9A43-599A-50EBA2A18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5453063"/>
            <a:ext cx="5000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4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  </a:t>
            </a:r>
            <a:r>
              <a:rPr lang="de-DE" altLang="de-DE" sz="14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v.vorgangsnummer = b.vorgang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058C600C-2EB7-B387-4172-40F199276567}"/>
              </a:ext>
            </a:extLst>
          </p:cNvPr>
          <p:cNvSpPr txBox="1"/>
          <p:nvPr/>
        </p:nvSpPr>
        <p:spPr>
          <a:xfrm>
            <a:off x="4225925" y="6446838"/>
            <a:ext cx="38576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b="1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order</a:t>
            </a:r>
            <a:r>
              <a:rPr lang="de-DE" sz="14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400" b="1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by</a:t>
            </a:r>
            <a:r>
              <a:rPr lang="de-DE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400" err="1">
                <a:latin typeface="Courier New" pitchFamily="49" charset="0"/>
                <a:cs typeface="Courier New" pitchFamily="49" charset="0"/>
              </a:rPr>
              <a:t>a.nachname</a:t>
            </a:r>
            <a:r>
              <a:rPr lang="de-DE" sz="1400">
                <a:latin typeface="Courier New" pitchFamily="49" charset="0"/>
                <a:cs typeface="Courier New" pitchFamily="49" charset="0"/>
              </a:rPr>
              <a:t>, </a:t>
            </a:r>
            <a:r>
              <a:rPr lang="de-DE" sz="1400" err="1">
                <a:latin typeface="Courier New" pitchFamily="49" charset="0"/>
                <a:cs typeface="Courier New" pitchFamily="49" charset="0"/>
              </a:rPr>
              <a:t>a.vorname</a:t>
            </a:r>
            <a:endParaRPr lang="de-DE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D2E73BE8-FCA6-F4B6-EDA5-0AA77E41AD95}"/>
              </a:ext>
            </a:extLst>
          </p:cNvPr>
          <p:cNvSpPr txBox="1"/>
          <p:nvPr/>
        </p:nvSpPr>
        <p:spPr>
          <a:xfrm>
            <a:off x="2725738" y="4125913"/>
            <a:ext cx="1211262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Wähle Felder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95437FB1-D812-BA76-5CD9-A6D877D32E6A}"/>
              </a:ext>
            </a:extLst>
          </p:cNvPr>
          <p:cNvSpPr txBox="1"/>
          <p:nvPr/>
        </p:nvSpPr>
        <p:spPr>
          <a:xfrm>
            <a:off x="2725738" y="4862513"/>
            <a:ext cx="1147762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aus Tabellen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8690A2CA-AD3C-BAB8-CC99-4774CD10FF5C}"/>
              </a:ext>
            </a:extLst>
          </p:cNvPr>
          <p:cNvSpPr txBox="1"/>
          <p:nvPr/>
        </p:nvSpPr>
        <p:spPr>
          <a:xfrm>
            <a:off x="2725738" y="5434013"/>
            <a:ext cx="1157287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mit Kriterien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FE2625EA-F740-80F2-474E-677C069FC8EB}"/>
              </a:ext>
            </a:extLst>
          </p:cNvPr>
          <p:cNvSpPr txBox="1"/>
          <p:nvPr/>
        </p:nvSpPr>
        <p:spPr>
          <a:xfrm>
            <a:off x="2725738" y="6413500"/>
            <a:ext cx="1154112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sortiert nach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0A714CA6-1D0D-344F-D5A8-EFF3A49CF42A}"/>
              </a:ext>
            </a:extLst>
          </p:cNvPr>
          <p:cNvSpPr txBox="1"/>
          <p:nvPr/>
        </p:nvSpPr>
        <p:spPr>
          <a:xfrm>
            <a:off x="4225925" y="6121400"/>
            <a:ext cx="50006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de-DE" sz="1400">
                <a:latin typeface="Courier New" pitchFamily="49" charset="0"/>
                <a:cs typeface="Courier New" pitchFamily="49" charset="0"/>
              </a:rPr>
              <a:t>    </a:t>
            </a:r>
            <a:r>
              <a:rPr lang="de-DE" sz="14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b.beteiligtenart = 7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73CDF6DD-7BB2-2BBA-8799-F10022265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5673725"/>
            <a:ext cx="5000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4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e-DE" altLang="de-DE" sz="1400" b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b.adresse = a.adressnummer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047077BE-3181-D857-44F1-95962A3A5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5895975"/>
            <a:ext cx="47037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400" b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de-DE" altLang="de-DE" sz="140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e-DE" altLang="de-DE" sz="1400" b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a.adressnummer = p.zuordnungsnummer</a:t>
            </a:r>
          </a:p>
        </p:txBody>
      </p:sp>
      <p:cxnSp>
        <p:nvCxnSpPr>
          <p:cNvPr id="49" name="Gewinkelte Verbindung 48">
            <a:extLst>
              <a:ext uri="{FF2B5EF4-FFF2-40B4-BE49-F238E27FC236}">
                <a16:creationId xmlns:a16="http://schemas.microsoft.com/office/drawing/2014/main" id="{6350A4C3-A496-1E39-A671-B9184797A345}"/>
              </a:ext>
            </a:extLst>
          </p:cNvPr>
          <p:cNvCxnSpPr/>
          <p:nvPr/>
        </p:nvCxnSpPr>
        <p:spPr>
          <a:xfrm>
            <a:off x="9572625" y="857250"/>
            <a:ext cx="571500" cy="1588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winkelte Verbindung 50">
            <a:extLst>
              <a:ext uri="{FF2B5EF4-FFF2-40B4-BE49-F238E27FC236}">
                <a16:creationId xmlns:a16="http://schemas.microsoft.com/office/drawing/2014/main" id="{2F04082D-DA7F-A80A-3BDB-1A1FBE81728A}"/>
              </a:ext>
            </a:extLst>
          </p:cNvPr>
          <p:cNvCxnSpPr/>
          <p:nvPr/>
        </p:nvCxnSpPr>
        <p:spPr>
          <a:xfrm flipV="1">
            <a:off x="9572625" y="214313"/>
            <a:ext cx="571500" cy="357187"/>
          </a:xfrm>
          <a:prstGeom prst="bentConnector3">
            <a:avLst>
              <a:gd name="adj1" fmla="val 5000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winkelte Verbindung 51">
            <a:extLst>
              <a:ext uri="{FF2B5EF4-FFF2-40B4-BE49-F238E27FC236}">
                <a16:creationId xmlns:a16="http://schemas.microsoft.com/office/drawing/2014/main" id="{511ED6CD-1EE7-0461-5D4C-5CF953E5DEAC}"/>
              </a:ext>
            </a:extLst>
          </p:cNvPr>
          <p:cNvCxnSpPr/>
          <p:nvPr/>
        </p:nvCxnSpPr>
        <p:spPr>
          <a:xfrm>
            <a:off x="9572625" y="714375"/>
            <a:ext cx="500063" cy="1588"/>
          </a:xfrm>
          <a:prstGeom prst="bentConnector3">
            <a:avLst>
              <a:gd name="adj1" fmla="val 50000"/>
            </a:avLst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>
            <a:extLst>
              <a:ext uri="{FF2B5EF4-FFF2-40B4-BE49-F238E27FC236}">
                <a16:creationId xmlns:a16="http://schemas.microsoft.com/office/drawing/2014/main" id="{B16F883E-B93D-B85B-FB5D-14EFFB8BC5D2}"/>
              </a:ext>
            </a:extLst>
          </p:cNvPr>
          <p:cNvSpPr txBox="1"/>
          <p:nvPr/>
        </p:nvSpPr>
        <p:spPr>
          <a:xfrm>
            <a:off x="9572625" y="1000125"/>
            <a:ext cx="447675" cy="30797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b="1">
                <a:solidFill>
                  <a:schemeClr val="bg1"/>
                </a:solidFill>
                <a:latin typeface="+mn-lt"/>
                <a:cs typeface="+mn-cs"/>
              </a:rPr>
              <a:t>=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799 0.03701 L -0.80643 0.2803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00" y="1220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03423E-6 L -0.54671 0.3899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300" y="1950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3.05273E-7 L -0.32864 0.3112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00" y="1560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93 0.06545 L -0.57135 0.4007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00" y="168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6" grpId="0"/>
      <p:bldP spid="47" grpId="0"/>
      <p:bldP spid="48" grpId="0"/>
      <p:bldP spid="5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1080</Words>
  <Application>Microsoft Office PowerPoint</Application>
  <PresentationFormat>Bildschirmpräsentation (4:3)</PresentationFormat>
  <Paragraphs>410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Courier New</vt:lpstr>
      <vt:lpstr>Tw Cen MT</vt:lpstr>
      <vt:lpstr>Wingdings</vt:lpstr>
      <vt:lpstr>Wingdings 2</vt:lpstr>
      <vt:lpstr>Median</vt:lpstr>
      <vt:lpstr>Grundlagen  für Auswertungen    mit SQL und MIS</vt:lpstr>
      <vt:lpstr>SQL-Grundlagen</vt:lpstr>
      <vt:lpstr>SQL-Grundlagen</vt:lpstr>
      <vt:lpstr>SQL-Grundlagen</vt:lpstr>
      <vt:lpstr>SQL-Grundlagen</vt:lpstr>
      <vt:lpstr>SQL-Grundlagen</vt:lpstr>
      <vt:lpstr>SQL-Grundlagen</vt:lpstr>
      <vt:lpstr>SQL-Grundlagen</vt:lpstr>
      <vt:lpstr>SQL-Grundlagen</vt:lpstr>
      <vt:lpstr>SQL-Grundlagen</vt:lpstr>
      <vt:lpstr>SQL-Grundlagen</vt:lpstr>
      <vt:lpstr>SQL-Grundlagen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Auswertungen  mit SQL und MIS</dc:title>
  <dc:creator>Uwe Weidner</dc:creator>
  <cp:lastModifiedBy>Uwe Weidner</cp:lastModifiedBy>
  <cp:revision>101</cp:revision>
  <dcterms:created xsi:type="dcterms:W3CDTF">2008-02-28T07:09:23Z</dcterms:created>
  <dcterms:modified xsi:type="dcterms:W3CDTF">2022-10-17T11:15:05Z</dcterms:modified>
</cp:coreProperties>
</file>